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  <p:sldMasterId id="2147483864" r:id="rId3"/>
    <p:sldMasterId id="2147483876" r:id="rId4"/>
  </p:sldMasterIdLst>
  <p:sldIdLst>
    <p:sldId id="352" r:id="rId5"/>
    <p:sldId id="353" r:id="rId6"/>
    <p:sldId id="354" r:id="rId7"/>
    <p:sldId id="282" r:id="rId8"/>
    <p:sldId id="259" r:id="rId9"/>
    <p:sldId id="283" r:id="rId10"/>
    <p:sldId id="284" r:id="rId11"/>
    <p:sldId id="285" r:id="rId12"/>
    <p:sldId id="301" r:id="rId13"/>
    <p:sldId id="302" r:id="rId14"/>
    <p:sldId id="303" r:id="rId15"/>
    <p:sldId id="300" r:id="rId16"/>
    <p:sldId id="304" r:id="rId17"/>
    <p:sldId id="305" r:id="rId18"/>
    <p:sldId id="306" r:id="rId19"/>
    <p:sldId id="307" r:id="rId20"/>
    <p:sldId id="308" r:id="rId21"/>
    <p:sldId id="309" r:id="rId22"/>
    <p:sldId id="311" r:id="rId23"/>
    <p:sldId id="312" r:id="rId24"/>
    <p:sldId id="313" r:id="rId25"/>
    <p:sldId id="314" r:id="rId26"/>
    <p:sldId id="315" r:id="rId27"/>
    <p:sldId id="316" r:id="rId28"/>
    <p:sldId id="318" r:id="rId29"/>
    <p:sldId id="319" r:id="rId30"/>
    <p:sldId id="320" r:id="rId31"/>
    <p:sldId id="350" r:id="rId32"/>
    <p:sldId id="323" r:id="rId33"/>
    <p:sldId id="349" r:id="rId34"/>
    <p:sldId id="324" r:id="rId35"/>
    <p:sldId id="325" r:id="rId36"/>
    <p:sldId id="326" r:id="rId37"/>
    <p:sldId id="327" r:id="rId38"/>
    <p:sldId id="330" r:id="rId39"/>
    <p:sldId id="331" r:id="rId40"/>
    <p:sldId id="332" r:id="rId41"/>
    <p:sldId id="333" r:id="rId42"/>
    <p:sldId id="337" r:id="rId43"/>
    <p:sldId id="342" r:id="rId44"/>
    <p:sldId id="343" r:id="rId45"/>
    <p:sldId id="344" r:id="rId46"/>
    <p:sldId id="345" r:id="rId47"/>
    <p:sldId id="351" r:id="rId48"/>
    <p:sldId id="346" r:id="rId49"/>
    <p:sldId id="347" r:id="rId50"/>
    <p:sldId id="356" r:id="rId5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700830-3F31-4FBE-844C-B914CD64A26F}" type="doc">
      <dgm:prSet loTypeId="urn:microsoft.com/office/officeart/2005/8/layout/hierarchy4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C21AD1B3-6AEB-4708-AD34-78BDD653E44C}">
      <dgm:prSet phldrT="[Текст]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ru-RU" b="1" dirty="0" smtClean="0">
              <a:solidFill>
                <a:schemeClr val="tx1"/>
              </a:solidFill>
            </a:rPr>
            <a:t>Литература:</a:t>
          </a:r>
          <a:endParaRPr lang="ru-RU" dirty="0">
            <a:solidFill>
              <a:schemeClr val="tx1"/>
            </a:solidFill>
          </a:endParaRPr>
        </a:p>
      </dgm:t>
    </dgm:pt>
    <dgm:pt modelId="{D754873B-BB6E-4061-BFE0-104DEC95EAAF}" type="parTrans" cxnId="{9473C073-833A-4017-B44B-5C84AB380FD6}">
      <dgm:prSet/>
      <dgm:spPr/>
      <dgm:t>
        <a:bodyPr/>
        <a:lstStyle/>
        <a:p>
          <a:endParaRPr lang="ru-RU"/>
        </a:p>
      </dgm:t>
    </dgm:pt>
    <dgm:pt modelId="{E186CC99-A2E8-4896-81C1-9741E95CAACE}" type="sibTrans" cxnId="{9473C073-833A-4017-B44B-5C84AB380FD6}">
      <dgm:prSet/>
      <dgm:spPr/>
      <dgm:t>
        <a:bodyPr/>
        <a:lstStyle/>
        <a:p>
          <a:endParaRPr lang="ru-RU"/>
        </a:p>
      </dgm:t>
    </dgm:pt>
    <dgm:pt modelId="{AF1EA9A9-3905-4BF2-9FA8-6AF9C7AB64E2}">
      <dgm:prSet phldrT="[Текст]"/>
      <dgm:spPr>
        <a:solidFill>
          <a:schemeClr val="accent5">
            <a:hueOff val="0"/>
            <a:satOff val="0"/>
            <a:lumOff val="0"/>
            <a:alpha val="39000"/>
          </a:scheme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Учебник «Подготовка офицера запаса Сухопутных войск » М., ВИ, 1989г.</a:t>
          </a:r>
          <a:endParaRPr lang="ru-RU" dirty="0">
            <a:solidFill>
              <a:schemeClr val="tx1"/>
            </a:solidFill>
          </a:endParaRPr>
        </a:p>
      </dgm:t>
    </dgm:pt>
    <dgm:pt modelId="{0D05ADDA-15AC-4405-9D7B-16E9F6070211}" type="parTrans" cxnId="{8FDD44F1-2963-45AD-A76A-D11CE6C2B6EE}">
      <dgm:prSet/>
      <dgm:spPr/>
      <dgm:t>
        <a:bodyPr/>
        <a:lstStyle/>
        <a:p>
          <a:endParaRPr lang="ru-RU"/>
        </a:p>
      </dgm:t>
    </dgm:pt>
    <dgm:pt modelId="{CEA20647-5F17-423C-BF87-63162121D080}" type="sibTrans" cxnId="{8FDD44F1-2963-45AD-A76A-D11CE6C2B6EE}">
      <dgm:prSet/>
      <dgm:spPr/>
      <dgm:t>
        <a:bodyPr/>
        <a:lstStyle/>
        <a:p>
          <a:endParaRPr lang="ru-RU"/>
        </a:p>
      </dgm:t>
    </dgm:pt>
    <dgm:pt modelId="{6CA5F99A-A0E4-4D00-A1C6-80A679415DC5}">
      <dgm:prSet phldrT="[Текст]" custT="1"/>
      <dgm:spPr>
        <a:solidFill>
          <a:schemeClr val="accent6">
            <a:hueOff val="0"/>
            <a:satOff val="0"/>
            <a:lumOff val="0"/>
            <a:alpha val="4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ru-RU" sz="3200" dirty="0" smtClean="0">
              <a:solidFill>
                <a:schemeClr val="tx1"/>
              </a:solidFill>
            </a:rPr>
            <a:t>Учебник  «Маскировка</a:t>
          </a:r>
        </a:p>
        <a:p>
          <a:pPr>
            <a:lnSpc>
              <a:spcPct val="100000"/>
            </a:lnSpc>
          </a:pPr>
          <a:r>
            <a:rPr lang="ru-RU" sz="3200" dirty="0" smtClean="0">
              <a:solidFill>
                <a:schemeClr val="tx1"/>
              </a:solidFill>
            </a:rPr>
            <a:t>вооружения, техники и объектов» Санкт-Петербург, 2015г.</a:t>
          </a:r>
          <a:endParaRPr lang="ru-RU" sz="3200" dirty="0">
            <a:solidFill>
              <a:schemeClr val="tx1"/>
            </a:solidFill>
          </a:endParaRPr>
        </a:p>
      </dgm:t>
    </dgm:pt>
    <dgm:pt modelId="{087D0AC5-9E0B-40BC-89B3-5C659FD1D6F4}" type="parTrans" cxnId="{0CFCEFFC-547A-4FDA-9B17-141905DB27EE}">
      <dgm:prSet/>
      <dgm:spPr/>
      <dgm:t>
        <a:bodyPr/>
        <a:lstStyle/>
        <a:p>
          <a:endParaRPr lang="ru-RU"/>
        </a:p>
      </dgm:t>
    </dgm:pt>
    <dgm:pt modelId="{576AE258-856A-48FB-932A-8790B9AB7DF4}" type="sibTrans" cxnId="{0CFCEFFC-547A-4FDA-9B17-141905DB27EE}">
      <dgm:prSet/>
      <dgm:spPr/>
      <dgm:t>
        <a:bodyPr/>
        <a:lstStyle/>
        <a:p>
          <a:endParaRPr lang="ru-RU"/>
        </a:p>
      </dgm:t>
    </dgm:pt>
    <dgm:pt modelId="{E8C8D175-14E8-4264-9B2A-23ED195E97CB}" type="pres">
      <dgm:prSet presAssocID="{14700830-3F31-4FBE-844C-B914CD64A26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9DE4824C-BA62-482A-8F42-285E8BA6953F}" type="pres">
      <dgm:prSet presAssocID="{C21AD1B3-6AEB-4708-AD34-78BDD653E44C}" presName="vertOne" presStyleCnt="0"/>
      <dgm:spPr/>
    </dgm:pt>
    <dgm:pt modelId="{75189904-05C3-44AD-B010-9C427D08485E}" type="pres">
      <dgm:prSet presAssocID="{C21AD1B3-6AEB-4708-AD34-78BDD653E44C}" presName="txOne" presStyleLbl="node0" presStyleIdx="0" presStyleCnt="1" custScaleY="38793" custLinFactY="-12788" custLinFactNeighborX="-1015" custLinFactNeighborY="-10000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6924573-5055-4F1D-B927-7534B7F89C9B}" type="pres">
      <dgm:prSet presAssocID="{C21AD1B3-6AEB-4708-AD34-78BDD653E44C}" presName="parTransOne" presStyleCnt="0"/>
      <dgm:spPr/>
    </dgm:pt>
    <dgm:pt modelId="{B07054E2-F9E0-4835-A46A-71CC468248CA}" type="pres">
      <dgm:prSet presAssocID="{C21AD1B3-6AEB-4708-AD34-78BDD653E44C}" presName="horzOne" presStyleCnt="0"/>
      <dgm:spPr/>
    </dgm:pt>
    <dgm:pt modelId="{B9C2B7DB-098B-492B-BFFD-49CEC6913124}" type="pres">
      <dgm:prSet presAssocID="{AF1EA9A9-3905-4BF2-9FA8-6AF9C7AB64E2}" presName="vertTwo" presStyleCnt="0"/>
      <dgm:spPr/>
    </dgm:pt>
    <dgm:pt modelId="{64802432-B356-475B-8B57-D819AD16D018}" type="pres">
      <dgm:prSet presAssocID="{AF1EA9A9-3905-4BF2-9FA8-6AF9C7AB64E2}" presName="txTwo" presStyleLbl="node2" presStyleIdx="0" presStyleCnt="1" custScaleY="64720" custLinFactNeighborX="1846" custLinFactNeighborY="6053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6076BCC-2A0F-4228-93AA-C0E194A36686}" type="pres">
      <dgm:prSet presAssocID="{AF1EA9A9-3905-4BF2-9FA8-6AF9C7AB64E2}" presName="parTransTwo" presStyleCnt="0"/>
      <dgm:spPr/>
    </dgm:pt>
    <dgm:pt modelId="{070349E2-49BD-4CA7-A1D8-BA3436CDA1F0}" type="pres">
      <dgm:prSet presAssocID="{AF1EA9A9-3905-4BF2-9FA8-6AF9C7AB64E2}" presName="horzTwo" presStyleCnt="0"/>
      <dgm:spPr/>
    </dgm:pt>
    <dgm:pt modelId="{FC8EDD2D-1B65-43FB-8AC1-310187098532}" type="pres">
      <dgm:prSet presAssocID="{6CA5F99A-A0E4-4D00-A1C6-80A679415DC5}" presName="vertThree" presStyleCnt="0"/>
      <dgm:spPr/>
    </dgm:pt>
    <dgm:pt modelId="{147DB218-CDBC-4FD5-8F5B-D9D95F6DEB80}" type="pres">
      <dgm:prSet presAssocID="{6CA5F99A-A0E4-4D00-A1C6-80A679415DC5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EB91823-4BDC-4EFA-AFC7-B29D4850CC79}" type="pres">
      <dgm:prSet presAssocID="{6CA5F99A-A0E4-4D00-A1C6-80A679415DC5}" presName="horzThree" presStyleCnt="0"/>
      <dgm:spPr/>
    </dgm:pt>
  </dgm:ptLst>
  <dgm:cxnLst>
    <dgm:cxn modelId="{549DF709-C732-4037-82CE-61B17BB3422B}" type="presOf" srcId="{AF1EA9A9-3905-4BF2-9FA8-6AF9C7AB64E2}" destId="{64802432-B356-475B-8B57-D819AD16D018}" srcOrd="0" destOrd="0" presId="urn:microsoft.com/office/officeart/2005/8/layout/hierarchy4"/>
    <dgm:cxn modelId="{0CFCEFFC-547A-4FDA-9B17-141905DB27EE}" srcId="{AF1EA9A9-3905-4BF2-9FA8-6AF9C7AB64E2}" destId="{6CA5F99A-A0E4-4D00-A1C6-80A679415DC5}" srcOrd="0" destOrd="0" parTransId="{087D0AC5-9E0B-40BC-89B3-5C659FD1D6F4}" sibTransId="{576AE258-856A-48FB-932A-8790B9AB7DF4}"/>
    <dgm:cxn modelId="{6000D5F9-05B7-4B0B-AF16-C8750777714B}" type="presOf" srcId="{14700830-3F31-4FBE-844C-B914CD64A26F}" destId="{E8C8D175-14E8-4264-9B2A-23ED195E97CB}" srcOrd="0" destOrd="0" presId="urn:microsoft.com/office/officeart/2005/8/layout/hierarchy4"/>
    <dgm:cxn modelId="{9473C073-833A-4017-B44B-5C84AB380FD6}" srcId="{14700830-3F31-4FBE-844C-B914CD64A26F}" destId="{C21AD1B3-6AEB-4708-AD34-78BDD653E44C}" srcOrd="0" destOrd="0" parTransId="{D754873B-BB6E-4061-BFE0-104DEC95EAAF}" sibTransId="{E186CC99-A2E8-4896-81C1-9741E95CAACE}"/>
    <dgm:cxn modelId="{83947D78-F8E7-4C6F-AB80-FBC2C2C7BABF}" type="presOf" srcId="{6CA5F99A-A0E4-4D00-A1C6-80A679415DC5}" destId="{147DB218-CDBC-4FD5-8F5B-D9D95F6DEB80}" srcOrd="0" destOrd="0" presId="urn:microsoft.com/office/officeart/2005/8/layout/hierarchy4"/>
    <dgm:cxn modelId="{8FDD44F1-2963-45AD-A76A-D11CE6C2B6EE}" srcId="{C21AD1B3-6AEB-4708-AD34-78BDD653E44C}" destId="{AF1EA9A9-3905-4BF2-9FA8-6AF9C7AB64E2}" srcOrd="0" destOrd="0" parTransId="{0D05ADDA-15AC-4405-9D7B-16E9F6070211}" sibTransId="{CEA20647-5F17-423C-BF87-63162121D080}"/>
    <dgm:cxn modelId="{E2797434-EEA1-42C1-A404-D3D8A3BBDF09}" type="presOf" srcId="{C21AD1B3-6AEB-4708-AD34-78BDD653E44C}" destId="{75189904-05C3-44AD-B010-9C427D08485E}" srcOrd="0" destOrd="0" presId="urn:microsoft.com/office/officeart/2005/8/layout/hierarchy4"/>
    <dgm:cxn modelId="{50D36448-D854-4BD0-8A4F-6BCA7D3DC6E9}" type="presParOf" srcId="{E8C8D175-14E8-4264-9B2A-23ED195E97CB}" destId="{9DE4824C-BA62-482A-8F42-285E8BA6953F}" srcOrd="0" destOrd="0" presId="urn:microsoft.com/office/officeart/2005/8/layout/hierarchy4"/>
    <dgm:cxn modelId="{71878D4A-3207-456C-B456-77ABF79EB81D}" type="presParOf" srcId="{9DE4824C-BA62-482A-8F42-285E8BA6953F}" destId="{75189904-05C3-44AD-B010-9C427D08485E}" srcOrd="0" destOrd="0" presId="urn:microsoft.com/office/officeart/2005/8/layout/hierarchy4"/>
    <dgm:cxn modelId="{2754126E-7A26-4586-A91B-44AD89D9DFA5}" type="presParOf" srcId="{9DE4824C-BA62-482A-8F42-285E8BA6953F}" destId="{C6924573-5055-4F1D-B927-7534B7F89C9B}" srcOrd="1" destOrd="0" presId="urn:microsoft.com/office/officeart/2005/8/layout/hierarchy4"/>
    <dgm:cxn modelId="{DDB572E5-2798-4C63-8D61-D94D0888C0A5}" type="presParOf" srcId="{9DE4824C-BA62-482A-8F42-285E8BA6953F}" destId="{B07054E2-F9E0-4835-A46A-71CC468248CA}" srcOrd="2" destOrd="0" presId="urn:microsoft.com/office/officeart/2005/8/layout/hierarchy4"/>
    <dgm:cxn modelId="{A1259263-F393-4432-9AC0-90200C330512}" type="presParOf" srcId="{B07054E2-F9E0-4835-A46A-71CC468248CA}" destId="{B9C2B7DB-098B-492B-BFFD-49CEC6913124}" srcOrd="0" destOrd="0" presId="urn:microsoft.com/office/officeart/2005/8/layout/hierarchy4"/>
    <dgm:cxn modelId="{FCEAB917-D80F-4D1D-9742-590AC29C6FB9}" type="presParOf" srcId="{B9C2B7DB-098B-492B-BFFD-49CEC6913124}" destId="{64802432-B356-475B-8B57-D819AD16D018}" srcOrd="0" destOrd="0" presId="urn:microsoft.com/office/officeart/2005/8/layout/hierarchy4"/>
    <dgm:cxn modelId="{A0F784BC-8F94-4A48-984A-65A10D585034}" type="presParOf" srcId="{B9C2B7DB-098B-492B-BFFD-49CEC6913124}" destId="{F6076BCC-2A0F-4228-93AA-C0E194A36686}" srcOrd="1" destOrd="0" presId="urn:microsoft.com/office/officeart/2005/8/layout/hierarchy4"/>
    <dgm:cxn modelId="{983C4F8F-5815-4A1F-9D57-C9ECB81A4172}" type="presParOf" srcId="{B9C2B7DB-098B-492B-BFFD-49CEC6913124}" destId="{070349E2-49BD-4CA7-A1D8-BA3436CDA1F0}" srcOrd="2" destOrd="0" presId="urn:microsoft.com/office/officeart/2005/8/layout/hierarchy4"/>
    <dgm:cxn modelId="{6D276ED7-9541-46D5-A583-495C253CBD46}" type="presParOf" srcId="{070349E2-49BD-4CA7-A1D8-BA3436CDA1F0}" destId="{FC8EDD2D-1B65-43FB-8AC1-310187098532}" srcOrd="0" destOrd="0" presId="urn:microsoft.com/office/officeart/2005/8/layout/hierarchy4"/>
    <dgm:cxn modelId="{6CA95A16-7A1E-4492-8D1C-286AE454B947}" type="presParOf" srcId="{FC8EDD2D-1B65-43FB-8AC1-310187098532}" destId="{147DB218-CDBC-4FD5-8F5B-D9D95F6DEB80}" srcOrd="0" destOrd="0" presId="urn:microsoft.com/office/officeart/2005/8/layout/hierarchy4"/>
    <dgm:cxn modelId="{40556419-DA73-4EA6-996C-F8E847876B49}" type="presParOf" srcId="{FC8EDD2D-1B65-43FB-8AC1-310187098532}" destId="{AEB91823-4BDC-4EFA-AFC7-B29D4850CC7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89904-05C3-44AD-B010-9C427D08485E}">
      <dsp:nvSpPr>
        <dsp:cNvPr id="0" name=""/>
        <dsp:cNvSpPr/>
      </dsp:nvSpPr>
      <dsp:spPr>
        <a:xfrm>
          <a:off x="0" y="0"/>
          <a:ext cx="7598630" cy="9819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000" b="1" kern="1200" dirty="0" smtClean="0">
              <a:solidFill>
                <a:schemeClr val="tx1"/>
              </a:solidFill>
            </a:rPr>
            <a:t>Литература:</a:t>
          </a:r>
          <a:endParaRPr lang="ru-RU" sz="4000" kern="1200" dirty="0">
            <a:solidFill>
              <a:schemeClr val="tx1"/>
            </a:solidFill>
          </a:endParaRPr>
        </a:p>
      </dsp:txBody>
      <dsp:txXfrm>
        <a:off x="28761" y="28761"/>
        <a:ext cx="7541108" cy="924466"/>
      </dsp:txXfrm>
    </dsp:sp>
    <dsp:sp modelId="{64802432-B356-475B-8B57-D819AD16D018}">
      <dsp:nvSpPr>
        <dsp:cNvPr id="0" name=""/>
        <dsp:cNvSpPr/>
      </dsp:nvSpPr>
      <dsp:spPr>
        <a:xfrm>
          <a:off x="22261" y="1296194"/>
          <a:ext cx="7583796" cy="16382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 val="39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>
              <a:solidFill>
                <a:schemeClr val="tx1"/>
              </a:solidFill>
            </a:rPr>
            <a:t>Учебник «Подготовка офицера запаса Сухопутных войск » М., ВИ, 1989г.</a:t>
          </a:r>
          <a:endParaRPr lang="ru-RU" sz="3100" kern="1200" dirty="0">
            <a:solidFill>
              <a:schemeClr val="tx1"/>
            </a:solidFill>
          </a:endParaRPr>
        </a:p>
      </dsp:txBody>
      <dsp:txXfrm>
        <a:off x="70245" y="1344178"/>
        <a:ext cx="7487828" cy="1542325"/>
      </dsp:txXfrm>
    </dsp:sp>
    <dsp:sp modelId="{147DB218-CDBC-4FD5-8F5B-D9D95F6DEB80}">
      <dsp:nvSpPr>
        <dsp:cNvPr id="0" name=""/>
        <dsp:cNvSpPr/>
      </dsp:nvSpPr>
      <dsp:spPr>
        <a:xfrm>
          <a:off x="11130" y="3011230"/>
          <a:ext cx="7583796" cy="2531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 val="45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chemeClr val="tx1"/>
              </a:solidFill>
            </a:rPr>
            <a:t>Учебник  «Маскировка</a:t>
          </a:r>
        </a:p>
        <a:p>
          <a:pPr lvl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chemeClr val="tx1"/>
              </a:solidFill>
            </a:rPr>
            <a:t>вооружения, техники и объектов» Санкт-Петербург, 2015г.</a:t>
          </a:r>
          <a:endParaRPr lang="ru-RU" sz="3200" kern="1200" dirty="0">
            <a:solidFill>
              <a:schemeClr val="tx1"/>
            </a:solidFill>
          </a:endParaRPr>
        </a:p>
      </dsp:txBody>
      <dsp:txXfrm>
        <a:off x="85271" y="3085371"/>
        <a:ext cx="7435514" cy="2383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8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81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06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58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86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98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151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54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64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98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32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38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074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90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370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07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467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3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27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508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703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379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304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060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155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9473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250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58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3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8114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9576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51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B106E36-FD25-4E2D-B0AA-010F637433A0}" type="datetimeFigureOut">
              <a:rPr lang="ru-RU" smtClean="0"/>
              <a:pPr/>
              <a:t>09.04.2021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med">
    <p:wedg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73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D455-5F76-4462-B11C-C1EE55961F9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09.04.2021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5624-36EB-43D3-A9B9-23DB6C3B617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6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9180512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3336" y="1000621"/>
            <a:ext cx="8704384" cy="1241822"/>
          </a:xfrm>
        </p:spPr>
        <p:txBody>
          <a:bodyPr>
            <a:normAutofit/>
          </a:bodyPr>
          <a:lstStyle/>
          <a:p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39617" y="2108836"/>
            <a:ext cx="8704384" cy="239311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50" b="1" dirty="0">
                <a:solidFill>
                  <a:srgbClr val="FF0000"/>
                </a:solidFill>
                <a:effectLst>
                  <a:glow rad="63500">
                    <a:srgbClr val="FFC000">
                      <a:satMod val="175000"/>
                      <a:alpha val="4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4050" b="1" dirty="0">
              <a:solidFill>
                <a:srgbClr val="FF0000"/>
              </a:solidFill>
              <a:effectLst>
                <a:glow rad="63500">
                  <a:srgbClr val="FFC000">
                    <a:satMod val="175000"/>
                    <a:alpha val="40000"/>
                  </a:srgb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50" b="1" dirty="0">
                <a:solidFill>
                  <a:srgbClr val="FFFF00"/>
                </a:solidFill>
                <a:effectLst>
                  <a:glow rad="63500">
                    <a:srgbClr val="FFC000">
                      <a:satMod val="175000"/>
                      <a:alpha val="4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257551" y="5134524"/>
            <a:ext cx="2795954" cy="8662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Ростов-на-Дону </a:t>
            </a:r>
          </a:p>
          <a:p>
            <a:r>
              <a:rPr lang="ru-RU" sz="18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lang="ru-RU" sz="1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</a:p>
        </p:txBody>
      </p:sp>
    </p:spTree>
    <p:extLst>
      <p:ext uri="{BB962C8B-B14F-4D97-AF65-F5344CB8AC3E}">
        <p14:creationId xmlns:p14="http://schemas.microsoft.com/office/powerpoint/2010/main" val="11829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25151" y="150820"/>
            <a:ext cx="5928359" cy="1292662"/>
          </a:xfrm>
          <a:prstGeom prst="rect">
            <a:avLst/>
          </a:prstGeom>
          <a:gradFill>
            <a:gsLst>
              <a:gs pos="5000">
                <a:schemeClr val="accent5">
                  <a:shade val="51000"/>
                  <a:satMod val="130000"/>
                  <a:alpha val="0"/>
                </a:schemeClr>
              </a:gs>
              <a:gs pos="98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Одиночный окоп для стрельбы лёжа состоит из: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14" y="1855411"/>
            <a:ext cx="6032268" cy="32644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Прямоугольник 2"/>
          <p:cNvSpPr/>
          <p:nvPr/>
        </p:nvSpPr>
        <p:spPr>
          <a:xfrm>
            <a:off x="179512" y="5258579"/>
            <a:ext cx="8856984" cy="15696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боковая берма (шириной 20–30 см); </a:t>
            </a:r>
            <a:r>
              <a:rPr lang="ru-RU" alt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выемка в грунте (длиной 170 см, шириной 60 см и глубиной 30 см); </a:t>
            </a:r>
            <a:r>
              <a:rPr lang="ru-RU" alt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бруствер (высотой 30 см); </a:t>
            </a:r>
            <a:r>
              <a:rPr lang="ru-RU" alt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передняя берма (шириной 30–40 см).</a:t>
            </a:r>
            <a:r>
              <a:rPr lang="ru-RU" alt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5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ступенька (25–30 см); </a:t>
            </a:r>
            <a:r>
              <a:rPr lang="ru-RU" alt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бойница.</a:t>
            </a:r>
          </a:p>
        </p:txBody>
      </p:sp>
      <p:sp>
        <p:nvSpPr>
          <p:cNvPr id="10" name="Овал 7"/>
          <p:cNvSpPr>
            <a:spLocks noChangeArrowheads="1"/>
          </p:cNvSpPr>
          <p:nvPr/>
        </p:nvSpPr>
        <p:spPr bwMode="auto">
          <a:xfrm>
            <a:off x="1583735" y="3162096"/>
            <a:ext cx="431800" cy="576263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1</a:t>
            </a:r>
          </a:p>
        </p:txBody>
      </p:sp>
      <p:sp>
        <p:nvSpPr>
          <p:cNvPr id="11" name="Овал 7"/>
          <p:cNvSpPr>
            <a:spLocks noChangeArrowheads="1"/>
          </p:cNvSpPr>
          <p:nvPr/>
        </p:nvSpPr>
        <p:spPr bwMode="auto">
          <a:xfrm>
            <a:off x="1589141" y="2462036"/>
            <a:ext cx="431800" cy="576263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2</a:t>
            </a:r>
          </a:p>
        </p:txBody>
      </p:sp>
      <p:sp>
        <p:nvSpPr>
          <p:cNvPr id="12" name="Овал 7"/>
          <p:cNvSpPr>
            <a:spLocks noChangeArrowheads="1"/>
          </p:cNvSpPr>
          <p:nvPr/>
        </p:nvSpPr>
        <p:spPr bwMode="auto">
          <a:xfrm>
            <a:off x="1583735" y="1900527"/>
            <a:ext cx="431800" cy="576263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2400" b="1" kern="0" dirty="0">
                <a:solidFill>
                  <a:srgbClr val="FF0000"/>
                </a:solidFill>
              </a:rPr>
              <a:t>3</a:t>
            </a:r>
            <a:endParaRPr kumimoji="0" lang="ru-RU" altLang="ru-RU" sz="2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" name="Овал 7"/>
          <p:cNvSpPr>
            <a:spLocks noChangeArrowheads="1"/>
          </p:cNvSpPr>
          <p:nvPr/>
        </p:nvSpPr>
        <p:spPr bwMode="auto">
          <a:xfrm>
            <a:off x="7020272" y="2995201"/>
            <a:ext cx="431800" cy="576263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4</a:t>
            </a:r>
          </a:p>
        </p:txBody>
      </p:sp>
      <p:sp>
        <p:nvSpPr>
          <p:cNvPr id="14" name="Овал 7"/>
          <p:cNvSpPr>
            <a:spLocks noChangeArrowheads="1"/>
          </p:cNvSpPr>
          <p:nvPr/>
        </p:nvSpPr>
        <p:spPr bwMode="auto">
          <a:xfrm>
            <a:off x="6228184" y="4437112"/>
            <a:ext cx="431800" cy="576263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5</a:t>
            </a:r>
          </a:p>
        </p:txBody>
      </p:sp>
      <p:sp>
        <p:nvSpPr>
          <p:cNvPr id="15" name="Овал 7"/>
          <p:cNvSpPr>
            <a:spLocks noChangeArrowheads="1"/>
          </p:cNvSpPr>
          <p:nvPr/>
        </p:nvSpPr>
        <p:spPr bwMode="auto">
          <a:xfrm>
            <a:off x="6278535" y="1306170"/>
            <a:ext cx="431800" cy="576263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6</a:t>
            </a:r>
          </a:p>
        </p:txBody>
      </p:sp>
      <p:cxnSp>
        <p:nvCxnSpPr>
          <p:cNvPr id="16" name="Прямая со стрелкой 15"/>
          <p:cNvCxnSpPr/>
          <p:nvPr/>
        </p:nvCxnSpPr>
        <p:spPr bwMode="auto">
          <a:xfrm flipH="1">
            <a:off x="5467884" y="1669894"/>
            <a:ext cx="760300" cy="574534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20" name="Овал 19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85813801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91680" y="197338"/>
            <a:ext cx="5449973" cy="84401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Отрывка окопа производится следующим образом: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25424" y="1295343"/>
            <a:ext cx="8578849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AutoNum type="arabicParenR"/>
              <a:defRPr/>
            </a:pPr>
            <a:r>
              <a:rPr lang="ru-RU" alt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- лечь </a:t>
            </a:r>
            <a:r>
              <a:rPr lang="ru-RU" altLang="ru-RU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 выбранное место, положить оружие справа от себя, на расстоянии вытянутой руки;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61" b="65314"/>
          <a:stretch>
            <a:fillRect/>
          </a:stretch>
        </p:blipFill>
        <p:spPr bwMode="auto">
          <a:xfrm>
            <a:off x="225423" y="2780928"/>
            <a:ext cx="8578850" cy="3745235"/>
          </a:xfrm>
          <a:prstGeom prst="rect">
            <a:avLst/>
          </a:prstGeom>
          <a:noFill/>
          <a:ln w="762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5859273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79712" y="420386"/>
            <a:ext cx="5539335" cy="17543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AutoNum type="arabicParenR" startAt="2"/>
              <a:defRPr/>
            </a:pPr>
            <a:r>
              <a:rPr lang="ru-RU" alt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- повернувшись </a:t>
            </a:r>
            <a:r>
              <a:rPr lang="ru-RU" altLang="ru-RU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 левый бок, вытянуть левой рукой лопату из чехла;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4027"/>
          <a:stretch>
            <a:fillRect/>
          </a:stretch>
        </p:blipFill>
        <p:spPr bwMode="auto">
          <a:xfrm>
            <a:off x="112784" y="2564904"/>
            <a:ext cx="8918431" cy="4140994"/>
          </a:xfrm>
          <a:prstGeom prst="rect">
            <a:avLst/>
          </a:prstGeom>
          <a:noFill/>
          <a:ln w="762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92517776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31640" y="579792"/>
            <a:ext cx="6480719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AutoNum type="arabicParenR" startAt="3"/>
              <a:defRPr/>
            </a:pPr>
            <a:r>
              <a:rPr lang="ru-RU" alt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- обхватить </a:t>
            </a:r>
            <a:r>
              <a:rPr lang="ru-RU" altLang="ru-RU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черенок двумя руками и ударами на себя подрезать дёрн или верхний уплотненный слой земли, означая спереди и с боков границы выемки; 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92" r="50000" b="32417"/>
          <a:stretch>
            <a:fillRect/>
          </a:stretch>
        </p:blipFill>
        <p:spPr bwMode="auto">
          <a:xfrm>
            <a:off x="122224" y="2636912"/>
            <a:ext cx="8842263" cy="4104456"/>
          </a:xfrm>
          <a:prstGeom prst="rect">
            <a:avLst/>
          </a:prstGeom>
          <a:noFill/>
          <a:ln w="762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993933555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>
            <a:spLocks noChangeArrowheads="1"/>
          </p:cNvSpPr>
          <p:nvPr/>
        </p:nvSpPr>
        <p:spPr bwMode="auto">
          <a:xfrm>
            <a:off x="1169242" y="278022"/>
            <a:ext cx="6840437" cy="132343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65125" marR="0" lvl="0" indent="-365125" defTabSz="91440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AutoNum type="arabicParenR" startAt="4"/>
              <a:tabLst/>
              <a:defRPr/>
            </a:pPr>
            <a:r>
              <a:rPr kumimoji="0" lang="ru-RU" alt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после чего ударами лопаты отвернуть дёрн и положить вперёд;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511" b="31744"/>
          <a:stretch>
            <a:fillRect/>
          </a:stretch>
        </p:blipFill>
        <p:spPr bwMode="auto">
          <a:xfrm>
            <a:off x="341312" y="2015552"/>
            <a:ext cx="8461375" cy="4428356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5480029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>
            <a:spLocks noChangeArrowheads="1"/>
          </p:cNvSpPr>
          <p:nvPr/>
        </p:nvSpPr>
        <p:spPr bwMode="auto">
          <a:xfrm>
            <a:off x="1403648" y="244722"/>
            <a:ext cx="6049937" cy="461665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wrap="square">
            <a:spAutoFit/>
          </a:bodyPr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65125" marR="0" lvl="0" indent="-365125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AutoNum type="arabicParenR" startAt="5"/>
              <a:tabLst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приступить к отрывке окопа. 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3" t="66550" r="23473"/>
          <a:stretch>
            <a:fillRect/>
          </a:stretch>
        </p:blipFill>
        <p:spPr bwMode="auto">
          <a:xfrm>
            <a:off x="322263" y="1412775"/>
            <a:ext cx="8605837" cy="3240187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22263" y="4724400"/>
            <a:ext cx="8605837" cy="1938992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441325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Во время работы необходимо выполнять следующие приёмы</a:t>
            </a:r>
            <a:r>
              <a:rPr kumimoji="0" lang="ru-RU" alt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457200" marR="0" lvl="0" indent="-4572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резать землю под углом, а не отвесно;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21820195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>
            <a:spLocks noChangeArrowheads="1"/>
          </p:cNvSpPr>
          <p:nvPr/>
        </p:nvSpPr>
        <p:spPr bwMode="auto">
          <a:xfrm>
            <a:off x="1331292" y="330521"/>
            <a:ext cx="6481415" cy="266836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2.   тонкие корни перерубать остриём лопаты;</a:t>
            </a:r>
          </a:p>
          <a:p>
            <a:pPr marL="0" marR="0" lvl="0" indent="0" defTabSz="91440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3.   землю выбрасывать вперёд в сторону противника, оставляя между краем выемки и бруствером  небольшую площадку, называемую бермой, шириной 30–40 см;</a:t>
            </a:r>
          </a:p>
          <a:p>
            <a:pPr marL="0" marR="0" lvl="0" indent="0" defTabSz="91440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4.   голову держать ближе к земле, не прекращая наблюдения за противником;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3" t="66550" r="23473"/>
          <a:stretch>
            <a:fillRect/>
          </a:stretch>
        </p:blipFill>
        <p:spPr bwMode="auto">
          <a:xfrm>
            <a:off x="231208" y="3429000"/>
            <a:ext cx="8636000" cy="32480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755106131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2"/>
          <p:cNvSpPr>
            <a:spLocks noChangeArrowheads="1"/>
          </p:cNvSpPr>
          <p:nvPr/>
        </p:nvSpPr>
        <p:spPr bwMode="auto">
          <a:xfrm>
            <a:off x="1104221" y="492976"/>
            <a:ext cx="6935558" cy="1938992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wrap="square">
            <a:spAutoFit/>
          </a:bodyPr>
          <a:lstStyle>
            <a:lvl1pPr marL="365125" indent="-365125">
              <a:spcBef>
                <a:spcPct val="20000"/>
              </a:spcBef>
              <a:buChar char="•"/>
              <a:tabLst>
                <a:tab pos="625475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25475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25475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254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254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254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254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254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254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65125" marR="0" lvl="0" indent="-365125" algn="just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AutoNum type="arabicParenR" startAt="6"/>
              <a:tabLst>
                <a:tab pos="625475" algn="l"/>
              </a:tabLst>
              <a:defRPr/>
            </a:pPr>
            <a:r>
              <a:rPr kumimoji="0" lang="ru-RU" alt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когда в передней части окопа будет достигнута необходимая глубина (30 см), солдат, отодвинувшись назад, продолжает отрывку до требуемой длины и глубины, чтобы укрыть туловище и ноги;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3" t="66550" r="23473"/>
          <a:stretch>
            <a:fillRect/>
          </a:stretch>
        </p:blipFill>
        <p:spPr bwMode="auto">
          <a:xfrm>
            <a:off x="377825" y="2736809"/>
            <a:ext cx="8388350" cy="3816350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83240665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>
            <a:spLocks noChangeArrowheads="1"/>
          </p:cNvSpPr>
          <p:nvPr/>
        </p:nvSpPr>
        <p:spPr bwMode="auto">
          <a:xfrm>
            <a:off x="1250665" y="365966"/>
            <a:ext cx="6642670" cy="2324289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wrap="square">
            <a:spAutoFit/>
          </a:bodyPr>
          <a:lstStyle>
            <a:lvl1pPr marL="365125" indent="-365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lvl="0" indent="-457200">
              <a:spcBef>
                <a:spcPts val="0"/>
              </a:spcBef>
              <a:buAutoNum type="arabicParenR" startAt="7"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по окончании отрывки, бруствер разровнять и замаскировать под цвет местности травой, ветками, пахотной землей и т.д.</a:t>
            </a:r>
            <a:r>
              <a:rPr lang="ru-RU" altLang="ru-RU" sz="24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altLang="ru-RU" sz="2400" b="1" kern="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spcBef>
                <a:spcPts val="0"/>
              </a:spcBef>
              <a:buAutoNum type="arabicParenR" startAt="7"/>
              <a:defRPr/>
            </a:pPr>
            <a:r>
              <a:rPr lang="ru-RU" altLang="ru-RU" sz="2400" b="1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altLang="ru-RU" sz="24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последующем окоп для стрельбы из автомата лежа углубляют для стрельбы с колена до 60 см</a:t>
            </a:r>
            <a:r>
              <a:rPr lang="ru-RU" altLang="ru-RU" sz="2400" b="1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altLang="ja-JP" sz="2400" b="1" kern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3" descr="E:\УВИП\БУСВ ч.3. 28.12\image4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3"/>
          <a:stretch>
            <a:fillRect/>
          </a:stretch>
        </p:blipFill>
        <p:spPr bwMode="auto">
          <a:xfrm>
            <a:off x="1250665" y="2789647"/>
            <a:ext cx="6696744" cy="3917998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267707634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9" y="91458"/>
            <a:ext cx="8711319" cy="6825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_s1032"/>
          <p:cNvSpPr>
            <a:spLocks noChangeArrowheads="1"/>
          </p:cNvSpPr>
          <p:nvPr/>
        </p:nvSpPr>
        <p:spPr bwMode="auto">
          <a:xfrm>
            <a:off x="1190735" y="260648"/>
            <a:ext cx="6825128" cy="788579"/>
          </a:xfrm>
          <a:prstGeom prst="bevel">
            <a:avLst>
              <a:gd name="adj" fmla="val 12500"/>
            </a:avLst>
          </a:prstGeom>
          <a:solidFill>
            <a:srgbClr val="006600"/>
          </a:solidFill>
          <a:ln w="3175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2) Окоп для стрельбы с колена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6592" y="1334395"/>
            <a:ext cx="8642350" cy="1200329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>
            <a:spAutoFit/>
          </a:bodyPr>
          <a:lstStyle>
            <a:lvl1pPr indent="442913"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442913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850" algn="l"/>
              </a:tabLst>
              <a:defRPr/>
            </a:pPr>
            <a:r>
              <a:rPr kumimoji="0" lang="ru-RU" alt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Одиночный окоп для стрельбы с колена устраивается путём отрывки рва соответственно: </a:t>
            </a:r>
          </a:p>
          <a:p>
            <a:pPr marL="342900" marR="0" lvl="0" indent="-342900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>
                <a:tab pos="450850" algn="l"/>
              </a:tabLst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глубиной до 60 см, шириной до 60 см, длинной 170 см. </a:t>
            </a:r>
            <a:endParaRPr kumimoji="0" lang="ru-RU" alt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6" name="Рисунок 4" descr="H:\2012_06_28\окоп_00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" b="2341"/>
          <a:stretch>
            <a:fillRect/>
          </a:stretch>
        </p:blipFill>
        <p:spPr bwMode="auto">
          <a:xfrm>
            <a:off x="1043608" y="2634116"/>
            <a:ext cx="6967934" cy="411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10" name="Овал 9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38934093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600075" y="1537766"/>
            <a:ext cx="7400925" cy="1241822"/>
          </a:xfrm>
        </p:spPr>
        <p:txBody>
          <a:bodyPr>
            <a:noAutofit/>
          </a:bodyPr>
          <a:lstStyle/>
          <a:p>
            <a:r>
              <a:rPr lang="ru-RU" sz="4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4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«Общевоенная подготовка»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8460432" y="182405"/>
            <a:ext cx="544795" cy="46071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prstClr val="black"/>
                </a:solidFill>
              </a:rPr>
              <a:t>2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33" y="-64502"/>
            <a:ext cx="1143000" cy="917411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1263316" y="3460104"/>
            <a:ext cx="6858000" cy="124182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ru-RU" sz="45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ru-RU" sz="45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ВОЕННО-ИНЖЕНЕРНАЯ ПОДГОТОВКА</a:t>
            </a:r>
            <a:endParaRPr lang="ru-RU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3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46585" y="116632"/>
            <a:ext cx="7036964" cy="2677656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wrap="square">
            <a:spAutoFit/>
          </a:bodyPr>
          <a:lstStyle>
            <a:lvl1pPr indent="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533400" algn="just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Окоп для стрельбы из автомата с колена представляет собой </a:t>
            </a:r>
            <a:r>
              <a:rPr kumimoji="0" lang="ru-RU" altLang="ru-RU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подгабаритную</a:t>
            </a: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выемку, в которой устраивается бойница, обеспечивающая возможность ведения огня в секторе 30º. </a:t>
            </a:r>
          </a:p>
          <a:p>
            <a:pPr marL="0" marR="0" lvl="0" indent="533400" algn="just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При отрывки окопа грунт выбрасывается вперёд и в стороны, создавая бруствер высотой 40-50 см. </a:t>
            </a:r>
          </a:p>
        </p:txBody>
      </p:sp>
      <p:pic>
        <p:nvPicPr>
          <p:cNvPr id="3" name="Рисунок 2" descr="H:\2012_06_28\окоп_0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" b="2341"/>
          <a:stretch>
            <a:fillRect/>
          </a:stretch>
        </p:blipFill>
        <p:spPr bwMode="auto">
          <a:xfrm>
            <a:off x="343404" y="2817304"/>
            <a:ext cx="8289254" cy="394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20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233309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19846" y="260648"/>
            <a:ext cx="6704308" cy="1938992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wrap="square">
            <a:spAutoFit/>
          </a:bodyPr>
          <a:lstStyle>
            <a:lvl1pPr indent="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53340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Для исключения осыпания бруствера в окоп оборудуется боковая берма шириной 20–30 см, а передняя берма – 30–40 см. В секторе обстрела бруствер уменьшается до 30 см, образуя выемку с пологими скатами.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23" y="2366250"/>
            <a:ext cx="6152553" cy="4268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21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5015905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_s1032"/>
          <p:cNvSpPr>
            <a:spLocks noChangeArrowheads="1"/>
          </p:cNvSpPr>
          <p:nvPr/>
        </p:nvSpPr>
        <p:spPr bwMode="auto">
          <a:xfrm>
            <a:off x="1252828" y="317783"/>
            <a:ext cx="6409308" cy="771645"/>
          </a:xfrm>
          <a:prstGeom prst="bevel">
            <a:avLst>
              <a:gd name="adj" fmla="val 12500"/>
            </a:avLst>
          </a:prstGeom>
          <a:solidFill>
            <a:srgbClr val="006600"/>
          </a:solidFill>
          <a:ln w="3175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Окоп для стрельбы стоя</a:t>
            </a:r>
          </a:p>
        </p:txBody>
      </p:sp>
      <p:pic>
        <p:nvPicPr>
          <p:cNvPr id="4" name="Рисунок 3" descr="H:\2012_06_28\окоп_0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b="6924"/>
          <a:stretch>
            <a:fillRect/>
          </a:stretch>
        </p:blipFill>
        <p:spPr bwMode="auto">
          <a:xfrm>
            <a:off x="1259631" y="2780928"/>
            <a:ext cx="6407993" cy="397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50825" y="1309190"/>
            <a:ext cx="8642350" cy="1200329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>
            <a:spAutoFit/>
          </a:bodyPr>
          <a:lstStyle>
            <a:lvl1pPr indent="442913"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 sz="36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442913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850" algn="l"/>
              </a:tabLst>
              <a:defRPr/>
            </a:pPr>
            <a:r>
              <a:rPr kumimoji="0" lang="ru-RU" alt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Одиночный окоп для стрельбы стоя устраивается путём отрывки рва соответственно: </a:t>
            </a:r>
          </a:p>
          <a:p>
            <a:pPr marL="342900" marR="0" lvl="0" indent="-342900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>
                <a:tab pos="450850" algn="l"/>
              </a:tabLst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глубиной до 110 см, шириной до 60 см, длинной 150 см. </a:t>
            </a:r>
            <a:endParaRPr kumimoji="0" lang="ru-RU" alt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9" name="Овал 8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22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486642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33871" y="359313"/>
            <a:ext cx="6891585" cy="2862322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wrap="square">
            <a:spAutoFit/>
          </a:bodyPr>
          <a:lstStyle>
            <a:lvl1pPr indent="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533400" algn="just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Окоп для стрельбы из автомата стоя представляет собой </a:t>
            </a:r>
            <a:r>
              <a:rPr kumimoji="0" lang="ru-RU" altLang="ru-RU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подгабаритную</a:t>
            </a:r>
            <a:r>
              <a:rPr kumimoji="0" lang="ru-RU" alt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выемку, в которой устраивается бойница, обеспечивающая возможность ведения огня в секторе 30º. </a:t>
            </a:r>
          </a:p>
          <a:p>
            <a:pPr lvl="0" algn="just">
              <a:spcBef>
                <a:spcPct val="0"/>
              </a:spcBef>
              <a:buNone/>
              <a:defRPr/>
            </a:pPr>
            <a:r>
              <a:rPr kumimoji="0" lang="ru-RU" alt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При отрывки окопа грунт выбрасывается вперёд и в стороны, создавая бруствер высотой 50-60 см</a:t>
            </a:r>
            <a:r>
              <a:rPr lang="ru-RU" altLang="ru-RU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Для исключения осыпания бруствера в окоп оборудуется боковая берма шириной 20–30 см, а передняя берма – 30–40 см. </a:t>
            </a:r>
          </a:p>
          <a:p>
            <a:pPr lvl="0" algn="just">
              <a:spcBef>
                <a:spcPct val="0"/>
              </a:spcBef>
              <a:buNone/>
              <a:defRPr/>
            </a:pPr>
            <a:r>
              <a:rPr lang="ru-RU" altLang="ru-RU" sz="2000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секторе обстрела бруствер уменьшается до 30 см, образуя выемку с пологими скатами</a:t>
            </a:r>
            <a:r>
              <a:rPr lang="ru-RU" altLang="ru-RU" sz="2000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kumimoji="0" lang="ru-RU" altLang="ru-RU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http://helpiks.org/helpiksorg/baza5/132448131134.files/image0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92" y="3251350"/>
            <a:ext cx="6119216" cy="3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23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606532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75656" y="139660"/>
            <a:ext cx="6042223" cy="3046988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4413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 окончании отрывки окопа: бруствер разравнивают лопатой и маскируют дёрном или другими местными материалами (трава, ветки и т. д.) под вид и цвет местности. В бруствер можно включать более плотные материалы для увеличения защитных свойств (кирпич, камень, стальные листы и т.д.).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46" y="3286040"/>
            <a:ext cx="4998229" cy="351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24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15994932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798218"/>
              </p:ext>
            </p:extLst>
          </p:nvPr>
        </p:nvGraphicFramePr>
        <p:xfrm>
          <a:off x="98885" y="1844824"/>
          <a:ext cx="8928990" cy="4805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24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Наименование норматива</a:t>
                      </a:r>
                    </a:p>
                    <a:p>
                      <a:endParaRPr lang="ru-RU" sz="1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Условия (порядок)</a:t>
                      </a:r>
                      <a:br>
                        <a:rPr kumimoji="0" lang="ru-RU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ru-RU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выполнения</a:t>
                      </a:r>
                      <a:endParaRPr kumimoji="0" lang="ru-RU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Категория обучаемых</a:t>
                      </a:r>
                      <a:endParaRPr kumimoji="0" lang="ru-RU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Оценка по времени</a:t>
                      </a:r>
                      <a:endParaRPr lang="ru-RU" sz="1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289">
                <a:tc vMerge="1"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Отлично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Хорошо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Удовлетв</a:t>
                      </a:r>
                      <a:r>
                        <a:rPr lang="ru-RU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77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Отрывка и маскировка одиночных окопов для стрельбы из автомата, пулемета, гранатомета (огнемета) и зенитных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средств</a:t>
                      </a:r>
                      <a:endParaRPr lang="ru-RU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Окоп для стрельбы лежа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Военнослужащий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25/18 мин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27/20 мин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32/24 мин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772">
                <a:tc vMerge="1"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Окоп для стрельбы с колена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Военнослужащий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55/40 мин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60/45 мин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70/55 мин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0038">
                <a:tc vMerge="1">
                  <a:txBody>
                    <a:bodyPr/>
                    <a:lstStyle/>
                    <a:p>
                      <a:endParaRPr lang="ru-RU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Окоп для стрельбы стоя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Военнослужащий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90/65 </a:t>
                      </a:r>
                      <a:r>
                        <a:rPr lang="ru-RU" sz="18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мин</a:t>
                      </a:r>
                      <a:endParaRPr lang="ru-RU" sz="18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100/70 мин</a:t>
                      </a: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120/75 </a:t>
                      </a:r>
                      <a:r>
                        <a:rPr lang="ru-RU" sz="18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мин</a:t>
                      </a:r>
                      <a:endParaRPr lang="ru-RU" sz="18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331" marR="5331" marT="5331" marB="53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43000" y="337571"/>
            <a:ext cx="6840760" cy="101566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Норматив №1 – отрывка и маскировка окопов</a:t>
            </a:r>
            <a:endParaRPr lang="ru-RU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ИСХОДНОЕ ПОЛОЖЕНИЕ: - Место отрывки окопа указывается командир отделения.</a:t>
            </a:r>
            <a:endParaRPr lang="ru-RU" b="0" i="0" dirty="0">
              <a:solidFill>
                <a:srgbClr val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25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1429622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9512" y="1052736"/>
            <a:ext cx="88569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t"/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Отрывка </a:t>
            </a: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окопа производится малой пехотной лопатой (</a:t>
            </a:r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 числителе</a:t>
            </a: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или большой саперной лопатой (в </a:t>
            </a:r>
            <a:r>
              <a:rPr 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знаменателе</a:t>
            </a: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).</a:t>
            </a:r>
            <a:b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Маскировка окопа производится подручными материалами.</a:t>
            </a:r>
            <a:b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Время отсчитывается от команды командира (начальника) </a:t>
            </a:r>
            <a:r>
              <a:rPr lang="ru-RU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«К отрывке окопа - </a:t>
            </a:r>
            <a:r>
              <a:rPr lang="ru-RU" sz="24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ПРИСТУПИТЬ»</a:t>
            </a:r>
            <a:r>
              <a:rPr lang="ru-RU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до</a:t>
            </a:r>
            <a:r>
              <a:rPr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доклада </a:t>
            </a:r>
            <a:r>
              <a:rPr lang="ru-RU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«Окоп к стрельбе готов».</a:t>
            </a:r>
            <a:endParaRPr lang="ru-RU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0033" y="3789040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t"/>
            <a:r>
              <a:rPr lang="ru-RU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Объем вынутого грунта при оборудовании одиночного окопа для стрельбы из автомата с колена 0,8м3; на устройство требуется 1,2 чел. час. Объем вынутого грунта при оборудовании одиночного окопа для стрельбы из автомата стоя 1,4 м3; на устройство этого окопа требуется 1,5 чел. час.</a:t>
            </a:r>
            <a:br>
              <a:rPr lang="ru-RU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Одиночный окоп для стрельбы стоя на дне рва в полтора раза снижает радиус зоны поражения при воздействии атомного оружия по сравнению с размещением на открытой местности.</a:t>
            </a:r>
            <a:br>
              <a:rPr lang="ru-RU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Окопы от воздушного наблюдения маскируются маскировочным полотном с вплетением в нее травы, веток и другого подручного материала.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26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4152696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204437" y="106375"/>
            <a:ext cx="6849515" cy="1068065"/>
          </a:xfrm>
          <a:prstGeom prst="rect">
            <a:avLst/>
          </a:prstGeom>
          <a:ln/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+mj-ea"/>
                <a:cs typeface="+mj-cs"/>
              </a:rPr>
              <a:t>Устройство окопа на отделение.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72648" y="1603952"/>
            <a:ext cx="8713091" cy="4824536"/>
          </a:xfrm>
          <a:prstGeom prst="rect">
            <a:avLst/>
          </a:prstGeom>
          <a:ln/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182563" marR="0" lvl="0" indent="258763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ru-RU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Расположение окопа на местности должно обеспечивать следующие условия:</a:t>
            </a:r>
          </a:p>
          <a:p>
            <a:pPr marL="182563" marR="0" lvl="0" indent="258763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ru-RU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- окоп не должен наблюдаться противником;</a:t>
            </a:r>
          </a:p>
          <a:p>
            <a:pPr marL="182563" marR="0" lvl="0" indent="258763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Tx/>
              <a:buNone/>
              <a:tabLst/>
              <a:defRPr/>
            </a:pPr>
            <a:r>
              <a:rPr kumimoji="0" lang="ru-RU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- должна обеспечиваться возможность ведения действительного огня на всех подступах перед позицией отделения, на флангах, на подходах к заграждениям, препятствиям. Возможность наблюдения за ними.</a:t>
            </a:r>
          </a:p>
          <a:p>
            <a:pPr marL="182563" marR="0" lvl="0" indent="258763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None/>
              <a:tabLst/>
              <a:defRPr/>
            </a:pPr>
            <a:endParaRPr kumimoji="0" lang="ru-RU" sz="2000" b="1" i="1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182563" marR="0" lvl="0" indent="258763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Устройство окопа начинается с отрывки одиночных окопов, которые затем углубляются и соединяются траншеей. Окоп на отделение занимает по фронту 100 м. в глубину 50 м.</a:t>
            </a:r>
          </a:p>
          <a:p>
            <a:pPr marL="182563" marR="0" lvl="0" indent="258763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None/>
              <a:tabLst/>
              <a:defRPr/>
            </a:pPr>
            <a:endParaRPr kumimoji="0" lang="ru-RU" sz="2000" b="1" i="0" u="none" strike="noStrike" kern="0" cap="none" spc="0" normalizeH="0" baseline="0" noProof="0" dirty="0" smtClean="0">
              <a:ln>
                <a:noFill/>
              </a:ln>
              <a:solidFill>
                <a:srgbClr val="FFCC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182563" marR="0" lvl="0" indent="258763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В последующем в окопе устраиваются бойницы, перекрытые щели ( блиндажи ) и ниши для боеприпасов, производится его боевое, хозяйственное и санитарное оборудование, отрывается и оборудуется ход сообщения в тыл.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27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6318790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50350" cy="475090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" name="Text Box 28"/>
          <p:cNvSpPr txBox="1">
            <a:spLocks noChangeArrowheads="1"/>
          </p:cNvSpPr>
          <p:nvPr/>
        </p:nvSpPr>
        <p:spPr bwMode="auto">
          <a:xfrm>
            <a:off x="6350" y="4611231"/>
            <a:ext cx="9144000" cy="224676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</a:t>
            </a: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Расположение окопов зависит от поставленной задачи и условий местности. Окопы</a:t>
            </a: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могут располагаться на </a:t>
            </a: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передних </a:t>
            </a: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и </a:t>
            </a: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обратных </a:t>
            </a: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скатах высот. Наиболее удобными местами для их расположения являются передние скаты. Расположение окопов на </a:t>
            </a: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топографическом гребне </a:t>
            </a: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затрудняет наблюдение и обстрел ближних подступов из-за большого количества мертвых пространств. При расположении окопов на обратном скате они должны находиться не ближе </a:t>
            </a: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200 м</a:t>
            </a: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к </a:t>
            </a:r>
            <a:r>
              <a:rPr kumimoji="0" lang="ru-RU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топогра-фическому</a:t>
            </a: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гребню.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28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39460690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-12479" y="10295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6" y="3573016"/>
            <a:ext cx="8845528" cy="346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1283157" y="127753"/>
            <a:ext cx="6552728" cy="961558"/>
          </a:xfrm>
          <a:prstGeom prst="rect">
            <a:avLst/>
          </a:prstGeom>
          <a:ln/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+mj-ea"/>
                <a:cs typeface="+mj-cs"/>
              </a:rPr>
              <a:t>Последовательность устройства окопа на отделение.</a:t>
            </a:r>
          </a:p>
        </p:txBody>
      </p:sp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30276" y="1325712"/>
            <a:ext cx="9144000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– устройство одиночных окопов для стрельбы лёжа, маскировка БМП (БТР) под фон окружающей местности табельными средствами и местными материалами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– углубление окопов до 1,1 м; устройство групповых окопов, начало отрывки окопа для БМП (БТР) 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1" kern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ru-RU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соединение одиночных и групповых окопов ходом сообщения глубиной 0,6 м в окоп на отделение и оборудование его запасными ячейками и площадками для стрелкового оружия, окончание отрывки окопа для БМП (БТР)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29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5855706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1477566" indent="0" algn="ctr">
              <a:lnSpc>
                <a:spcPct val="100000"/>
              </a:lnSpc>
              <a:buNone/>
            </a:pPr>
            <a:endParaRPr lang="ru-RU" sz="2700" b="1" dirty="0"/>
          </a:p>
          <a:p>
            <a:pPr marL="0" indent="0" algn="ctr">
              <a:buNone/>
            </a:pPr>
            <a:endParaRPr lang="ru-RU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endParaRPr lang="ru-RU" sz="28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ВОЕННО-ИНЖЕНЕРНАЯ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</a:t>
            </a:r>
          </a:p>
          <a:p>
            <a:pPr marL="0" indent="0" algn="ctr">
              <a:buNone/>
            </a:pPr>
            <a:endParaRPr lang="ru-RU" sz="27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2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Тема 2: </a:t>
            </a: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окопов, траншей, ходов сообщения и </a:t>
            </a:r>
            <a:r>
              <a:rPr lang="ru-RU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укрытий.</a:t>
            </a:r>
          </a:p>
          <a:p>
            <a:pPr marL="0" indent="0" algn="ctr">
              <a:buNone/>
            </a:pPr>
            <a:r>
              <a:rPr lang="ru-RU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Занятие </a:t>
            </a: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№ 1:  Устройство окопов, траншей, ходов сообщения и укрытий.</a:t>
            </a:r>
          </a:p>
          <a:p>
            <a:pPr marL="0" indent="0" algn="ctr">
              <a:buNone/>
            </a:pPr>
            <a:endParaRPr lang="ru-RU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5" y="-49746"/>
            <a:ext cx="1022684" cy="880293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8360260" y="116632"/>
            <a:ext cx="544795" cy="46071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prstClr val="black"/>
                </a:solidFill>
              </a:rPr>
              <a:t>3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368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908050"/>
            <a:ext cx="9144000" cy="4983163"/>
            <a:chOff x="0" y="881"/>
            <a:chExt cx="5760" cy="3139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881"/>
              <a:ext cx="5760" cy="3139"/>
              <a:chOff x="0" y="881"/>
              <a:chExt cx="5760" cy="3139"/>
            </a:xfrm>
          </p:grpSpPr>
          <p:pic>
            <p:nvPicPr>
              <p:cNvPr id="6" name="Picture 5" descr="ОкопМсо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881"/>
                <a:ext cx="5760" cy="3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Text Box 6"/>
              <p:cNvSpPr txBox="1">
                <a:spLocks noChangeArrowheads="1"/>
              </p:cNvSpPr>
              <p:nvPr/>
            </p:nvSpPr>
            <p:spPr bwMode="auto">
              <a:xfrm>
                <a:off x="204" y="1425"/>
                <a:ext cx="25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+30</a:t>
                </a:r>
              </a:p>
            </p:txBody>
          </p:sp>
          <p:sp>
            <p:nvSpPr>
              <p:cNvPr id="8" name="Text Box 7"/>
              <p:cNvSpPr txBox="1">
                <a:spLocks noChangeArrowheads="1"/>
              </p:cNvSpPr>
              <p:nvPr/>
            </p:nvSpPr>
            <p:spPr bwMode="auto">
              <a:xfrm>
                <a:off x="473" y="1407"/>
                <a:ext cx="36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+60-70</a:t>
                </a:r>
              </a:p>
            </p:txBody>
          </p:sp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1268" y="1770"/>
                <a:ext cx="25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+10</a:t>
                </a:r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65" y="1743"/>
                <a:ext cx="36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+60-70</a:t>
                </a:r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1561" y="1952"/>
                <a:ext cx="36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+40-50</a:t>
                </a:r>
              </a:p>
            </p:txBody>
          </p:sp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2015" y="1952"/>
                <a:ext cx="36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+60-70</a:t>
                </a:r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2901" y="1788"/>
                <a:ext cx="25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+30</a:t>
                </a:r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1858" y="1861"/>
                <a:ext cx="25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+30</a:t>
                </a:r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58" y="1834"/>
                <a:ext cx="36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+60-70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2650" y="1924"/>
                <a:ext cx="36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+60-70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693" y="1743"/>
                <a:ext cx="36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+50-60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4150" y="1607"/>
                <a:ext cx="36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+50-60</a:t>
                </a:r>
              </a:p>
            </p:txBody>
          </p:sp>
          <p:sp>
            <p:nvSpPr>
              <p:cNvPr id="19" name="Text Box 18"/>
              <p:cNvSpPr txBox="1">
                <a:spLocks noChangeArrowheads="1"/>
              </p:cNvSpPr>
              <p:nvPr/>
            </p:nvSpPr>
            <p:spPr bwMode="auto">
              <a:xfrm>
                <a:off x="3969" y="1607"/>
                <a:ext cx="25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+20</a:t>
                </a:r>
              </a:p>
            </p:txBody>
          </p:sp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4785" y="1243"/>
                <a:ext cx="36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+60-70</a:t>
                </a:r>
              </a:p>
            </p:txBody>
          </p:sp>
          <p:sp>
            <p:nvSpPr>
              <p:cNvPr id="21" name="Line 20"/>
              <p:cNvSpPr>
                <a:spLocks noChangeShapeType="1"/>
              </p:cNvSpPr>
              <p:nvPr/>
            </p:nvSpPr>
            <p:spPr bwMode="auto">
              <a:xfrm>
                <a:off x="1338" y="2478"/>
                <a:ext cx="0" cy="63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stealth"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>
                <a:off x="1292" y="3113"/>
                <a:ext cx="40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Text Box 22"/>
              <p:cNvSpPr txBox="1">
                <a:spLocks noChangeArrowheads="1"/>
              </p:cNvSpPr>
              <p:nvPr/>
            </p:nvSpPr>
            <p:spPr bwMode="auto">
              <a:xfrm>
                <a:off x="1156" y="2713"/>
                <a:ext cx="44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до 50м</a:t>
                </a:r>
              </a:p>
            </p:txBody>
          </p:sp>
          <p:sp>
            <p:nvSpPr>
              <p:cNvPr id="24" name="Text Box 23"/>
              <p:cNvSpPr txBox="1">
                <a:spLocks noChangeArrowheads="1"/>
              </p:cNvSpPr>
              <p:nvPr/>
            </p:nvSpPr>
            <p:spPr bwMode="auto">
              <a:xfrm>
                <a:off x="1746" y="2959"/>
                <a:ext cx="25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+50</a:t>
                </a:r>
              </a:p>
            </p:txBody>
          </p:sp>
        </p:grpSp>
        <p:sp>
          <p:nvSpPr>
            <p:cNvPr id="4" name="Text Box 24"/>
            <p:cNvSpPr txBox="1">
              <a:spLocks noChangeArrowheads="1"/>
            </p:cNvSpPr>
            <p:nvPr/>
          </p:nvSpPr>
          <p:spPr bwMode="auto">
            <a:xfrm>
              <a:off x="5078" y="1090"/>
              <a:ext cx="25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+30</a:t>
              </a:r>
            </a:p>
          </p:txBody>
        </p:sp>
        <p:sp>
          <p:nvSpPr>
            <p:cNvPr id="5" name="Text Box 25"/>
            <p:cNvSpPr txBox="1">
              <a:spLocks noChangeArrowheads="1"/>
            </p:cNvSpPr>
            <p:nvPr/>
          </p:nvSpPr>
          <p:spPr bwMode="auto">
            <a:xfrm>
              <a:off x="5281" y="1181"/>
              <a:ext cx="36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+60-70</a:t>
              </a:r>
            </a:p>
          </p:txBody>
        </p:sp>
      </p:grpSp>
      <p:sp>
        <p:nvSpPr>
          <p:cNvPr id="25" name="AutoShape 2"/>
          <p:cNvSpPr>
            <a:spLocks noChangeArrowheads="1"/>
          </p:cNvSpPr>
          <p:nvPr/>
        </p:nvSpPr>
        <p:spPr bwMode="auto">
          <a:xfrm>
            <a:off x="1143000" y="128588"/>
            <a:ext cx="6925025" cy="677862"/>
          </a:xfrm>
          <a:prstGeom prst="flowChartAlternateProcess">
            <a:avLst/>
          </a:prstGeom>
          <a:gradFill rotWithShape="1">
            <a:gsLst>
              <a:gs pos="0">
                <a:srgbClr val="99CC00"/>
              </a:gs>
              <a:gs pos="50000">
                <a:srgbClr val="FFFFFF"/>
              </a:gs>
              <a:gs pos="100000">
                <a:srgbClr val="99CC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</a:rPr>
              <a:t>Позиция отделения оборудованная вручную</a:t>
            </a:r>
          </a:p>
        </p:txBody>
      </p: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-36513" y="6021388"/>
            <a:ext cx="9202738" cy="720725"/>
          </a:xfrm>
          <a:prstGeom prst="rect">
            <a:avLst/>
          </a:prstGeom>
          <a:solidFill>
            <a:srgbClr val="FFFF99"/>
          </a:solidFill>
          <a:ln w="19050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На оборудование позиции отделения с помощью пехотной лопаты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требуется </a:t>
            </a: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300 – 400</a:t>
            </a: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 чел. часов, саперной лопатой </a:t>
            </a: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150 – 200</a:t>
            </a: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 чел. часов.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30" name="Овал 29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30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59901394"/>
      </p:ext>
    </p:extLst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4" y="1988840"/>
            <a:ext cx="8954832" cy="4460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236664" y="116632"/>
            <a:ext cx="6670672" cy="163121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ru-RU" sz="2800" b="1" dirty="0">
                <a:solidFill>
                  <a:srgbClr val="FFFF00"/>
                </a:solidFill>
                <a:latin typeface="Times New Roman"/>
                <a:ea typeface="Times New Roman"/>
              </a:rPr>
              <a:t>Вопрос</a:t>
            </a:r>
            <a:r>
              <a:rPr lang="ru-RU" sz="2800" b="1" dirty="0" smtClean="0">
                <a:solidFill>
                  <a:srgbClr val="FFFF00"/>
                </a:solidFill>
                <a:latin typeface="Times New Roman"/>
                <a:ea typeface="Times New Roman"/>
              </a:rPr>
              <a:t>№2:</a:t>
            </a:r>
            <a:endParaRPr lang="ru-RU" sz="2800" b="1" dirty="0">
              <a:solidFill>
                <a:srgbClr val="FFFF00"/>
              </a:solidFill>
              <a:latin typeface="Times New Roman"/>
              <a:ea typeface="Times New Roman"/>
            </a:endParaRPr>
          </a:p>
          <a:p>
            <a:pPr lvl="0" algn="ctr"/>
            <a:r>
              <a:rPr lang="ru-RU" sz="2400" b="1" dirty="0">
                <a:solidFill>
                  <a:srgbClr val="FFFF00"/>
                </a:solidFill>
                <a:latin typeface="Times New Roman"/>
                <a:ea typeface="Times New Roman"/>
              </a:rPr>
              <a:t>Траншеи и ходы сообщения, их назначение, требования, предъявляемые к ним, порядок устройства, оборудования и маскировки.</a:t>
            </a:r>
            <a:endParaRPr lang="ru-RU" sz="2400" b="1" dirty="0">
              <a:solidFill>
                <a:srgbClr val="FFFF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11150" y="2399457"/>
            <a:ext cx="8521700" cy="12003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441325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Траншея</a:t>
            </a:r>
            <a:r>
              <a:rPr kumimoji="0" lang="ru-RU" alt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– это ров оборудованный ячейками для ведения боя 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(окопы для стрельбы из автомата, пулемёта, окопы для танка, БМП, БТР и др.).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11150" y="4077072"/>
            <a:ext cx="8521700" cy="156966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441325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Траншеи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создают благоприятные условия для наблюдения, скрытого перемещения на позициях подразделения в ходе боя, а также для защиты личного состава и вооружения от средств поражения противника.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9" name="Овал 8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31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6745201"/>
      </p:ext>
    </p:extLst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75656" y="103854"/>
            <a:ext cx="6645660" cy="193899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441325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Ходы сообщений 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– предназначены для </a:t>
            </a:r>
            <a:r>
              <a:rPr kumimoji="0" lang="ru-RU" alt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скрытого сообщения между отдельными окопами подразделения или  траншеями (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между опорными пунктами взводов), а также выноса раненых в тыл, доставки: б/п, пищи, пополнения. </a:t>
            </a:r>
          </a:p>
        </p:txBody>
      </p:sp>
      <p:pic>
        <p:nvPicPr>
          <p:cNvPr id="4" name="Picture 2" descr="http://studbooks.net/imag_/5/181981/image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t="9338" r="10222" b="20715"/>
          <a:stretch>
            <a:fillRect/>
          </a:stretch>
        </p:blipFill>
        <p:spPr bwMode="auto">
          <a:xfrm>
            <a:off x="320002" y="2146700"/>
            <a:ext cx="8356453" cy="4594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Группа 33"/>
          <p:cNvGrpSpPr/>
          <p:nvPr/>
        </p:nvGrpSpPr>
        <p:grpSpPr>
          <a:xfrm>
            <a:off x="2187279" y="2762926"/>
            <a:ext cx="288032" cy="522058"/>
            <a:chOff x="2187279" y="2762926"/>
            <a:chExt cx="288032" cy="522058"/>
          </a:xfrm>
        </p:grpSpPr>
        <p:cxnSp>
          <p:nvCxnSpPr>
            <p:cNvPr id="9" name="Прямая соединительная линия 8"/>
            <p:cNvCxnSpPr/>
            <p:nvPr/>
          </p:nvCxnSpPr>
          <p:spPr>
            <a:xfrm flipH="1">
              <a:off x="2187279" y="2762926"/>
              <a:ext cx="288032" cy="25202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>
              <a:off x="2187279" y="3005336"/>
              <a:ext cx="0" cy="2796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/>
          <p:cNvGrpSpPr/>
          <p:nvPr/>
        </p:nvGrpSpPr>
        <p:grpSpPr>
          <a:xfrm>
            <a:off x="5004048" y="2924944"/>
            <a:ext cx="637220" cy="3498304"/>
            <a:chOff x="5004048" y="2924944"/>
            <a:chExt cx="637220" cy="3498304"/>
          </a:xfrm>
        </p:grpSpPr>
        <p:cxnSp>
          <p:nvCxnSpPr>
            <p:cNvPr id="14" name="Прямая соединительная линия 13"/>
            <p:cNvCxnSpPr/>
            <p:nvPr/>
          </p:nvCxnSpPr>
          <p:spPr>
            <a:xfrm flipH="1">
              <a:off x="5184068" y="5157192"/>
              <a:ext cx="177552" cy="50405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>
              <a:off x="5004048" y="4365104"/>
              <a:ext cx="360040" cy="7920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>
              <a:off x="5004048" y="3602360"/>
              <a:ext cx="216024" cy="76274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>
              <a:off x="5004048" y="2924944"/>
              <a:ext cx="216024" cy="67741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5200836" y="5614392"/>
              <a:ext cx="440432" cy="80885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/>
          <p:cNvGrpSpPr/>
          <p:nvPr/>
        </p:nvGrpSpPr>
        <p:grpSpPr>
          <a:xfrm>
            <a:off x="6030924" y="2744924"/>
            <a:ext cx="485292" cy="1022784"/>
            <a:chOff x="6030924" y="2744924"/>
            <a:chExt cx="485292" cy="1022784"/>
          </a:xfrm>
        </p:grpSpPr>
        <p:cxnSp>
          <p:nvCxnSpPr>
            <p:cNvPr id="22" name="Прямая соединительная линия 21"/>
            <p:cNvCxnSpPr/>
            <p:nvPr/>
          </p:nvCxnSpPr>
          <p:spPr>
            <a:xfrm>
              <a:off x="6030924" y="2744924"/>
              <a:ext cx="3920" cy="54006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6032884" y="3263652"/>
              <a:ext cx="483332" cy="50405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Прямая соединительная линия 24"/>
          <p:cNvCxnSpPr/>
          <p:nvPr/>
        </p:nvCxnSpPr>
        <p:spPr>
          <a:xfrm>
            <a:off x="6712278" y="2800001"/>
            <a:ext cx="740042" cy="34515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32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654462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240506" y="1340768"/>
            <a:ext cx="8662988" cy="4608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1639" tIns="40820" rIns="81639" bIns="40820"/>
          <a:lstStyle>
            <a:lvl1pPr eaLnBrk="0">
              <a:tabLst>
                <a:tab pos="0" algn="l"/>
                <a:tab pos="438150" algn="l"/>
                <a:tab pos="887413" algn="l"/>
                <a:tab pos="1336675" algn="l"/>
                <a:tab pos="1785938" algn="l"/>
                <a:tab pos="2235200" algn="l"/>
                <a:tab pos="2684463" algn="l"/>
                <a:tab pos="3133725" algn="l"/>
                <a:tab pos="3582988" algn="l"/>
                <a:tab pos="4032250" algn="l"/>
                <a:tab pos="4481513" algn="l"/>
                <a:tab pos="4930775" algn="l"/>
                <a:tab pos="5389563" algn="l"/>
                <a:tab pos="5829300" algn="l"/>
                <a:tab pos="6278563" algn="l"/>
                <a:tab pos="6727825" algn="l"/>
                <a:tab pos="7177088" algn="l"/>
                <a:tab pos="7626350" algn="l"/>
                <a:tab pos="8075613" algn="l"/>
                <a:tab pos="8524875" algn="l"/>
                <a:tab pos="8974138" algn="l"/>
                <a:tab pos="8975725" algn="l"/>
                <a:tab pos="9424988" algn="l"/>
                <a:tab pos="9874250" algn="l"/>
                <a:tab pos="10323513" algn="l"/>
                <a:tab pos="10779125" algn="l"/>
                <a:tab pos="10780713" algn="l"/>
              </a:tabLst>
              <a:defRPr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0" algn="l"/>
                <a:tab pos="438150" algn="l"/>
                <a:tab pos="887413" algn="l"/>
                <a:tab pos="1336675" algn="l"/>
                <a:tab pos="1785938" algn="l"/>
                <a:tab pos="2235200" algn="l"/>
                <a:tab pos="2684463" algn="l"/>
                <a:tab pos="3133725" algn="l"/>
                <a:tab pos="3582988" algn="l"/>
                <a:tab pos="4032250" algn="l"/>
                <a:tab pos="4481513" algn="l"/>
                <a:tab pos="4930775" algn="l"/>
                <a:tab pos="5389563" algn="l"/>
                <a:tab pos="5829300" algn="l"/>
                <a:tab pos="6278563" algn="l"/>
                <a:tab pos="6727825" algn="l"/>
                <a:tab pos="7177088" algn="l"/>
                <a:tab pos="7626350" algn="l"/>
                <a:tab pos="8075613" algn="l"/>
                <a:tab pos="8524875" algn="l"/>
                <a:tab pos="8974138" algn="l"/>
                <a:tab pos="8975725" algn="l"/>
                <a:tab pos="9424988" algn="l"/>
                <a:tab pos="9874250" algn="l"/>
                <a:tab pos="10323513" algn="l"/>
                <a:tab pos="10779125" algn="l"/>
                <a:tab pos="10780713" algn="l"/>
              </a:tabLst>
              <a:defRPr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0" algn="l"/>
                <a:tab pos="438150" algn="l"/>
                <a:tab pos="887413" algn="l"/>
                <a:tab pos="1336675" algn="l"/>
                <a:tab pos="1785938" algn="l"/>
                <a:tab pos="2235200" algn="l"/>
                <a:tab pos="2684463" algn="l"/>
                <a:tab pos="3133725" algn="l"/>
                <a:tab pos="3582988" algn="l"/>
                <a:tab pos="4032250" algn="l"/>
                <a:tab pos="4481513" algn="l"/>
                <a:tab pos="4930775" algn="l"/>
                <a:tab pos="5389563" algn="l"/>
                <a:tab pos="5829300" algn="l"/>
                <a:tab pos="6278563" algn="l"/>
                <a:tab pos="6727825" algn="l"/>
                <a:tab pos="7177088" algn="l"/>
                <a:tab pos="7626350" algn="l"/>
                <a:tab pos="8075613" algn="l"/>
                <a:tab pos="8524875" algn="l"/>
                <a:tab pos="8974138" algn="l"/>
                <a:tab pos="8975725" algn="l"/>
                <a:tab pos="9424988" algn="l"/>
                <a:tab pos="9874250" algn="l"/>
                <a:tab pos="10323513" algn="l"/>
                <a:tab pos="10779125" algn="l"/>
                <a:tab pos="10780713" algn="l"/>
              </a:tabLst>
              <a:defRPr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0" algn="l"/>
                <a:tab pos="438150" algn="l"/>
                <a:tab pos="887413" algn="l"/>
                <a:tab pos="1336675" algn="l"/>
                <a:tab pos="1785938" algn="l"/>
                <a:tab pos="2235200" algn="l"/>
                <a:tab pos="2684463" algn="l"/>
                <a:tab pos="3133725" algn="l"/>
                <a:tab pos="3582988" algn="l"/>
                <a:tab pos="4032250" algn="l"/>
                <a:tab pos="4481513" algn="l"/>
                <a:tab pos="4930775" algn="l"/>
                <a:tab pos="5389563" algn="l"/>
                <a:tab pos="5829300" algn="l"/>
                <a:tab pos="6278563" algn="l"/>
                <a:tab pos="6727825" algn="l"/>
                <a:tab pos="7177088" algn="l"/>
                <a:tab pos="7626350" algn="l"/>
                <a:tab pos="8075613" algn="l"/>
                <a:tab pos="8524875" algn="l"/>
                <a:tab pos="8974138" algn="l"/>
                <a:tab pos="8975725" algn="l"/>
                <a:tab pos="9424988" algn="l"/>
                <a:tab pos="9874250" algn="l"/>
                <a:tab pos="10323513" algn="l"/>
                <a:tab pos="10779125" algn="l"/>
                <a:tab pos="10780713" algn="l"/>
              </a:tabLst>
              <a:defRPr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0" algn="l"/>
                <a:tab pos="438150" algn="l"/>
                <a:tab pos="887413" algn="l"/>
                <a:tab pos="1336675" algn="l"/>
                <a:tab pos="1785938" algn="l"/>
                <a:tab pos="2235200" algn="l"/>
                <a:tab pos="2684463" algn="l"/>
                <a:tab pos="3133725" algn="l"/>
                <a:tab pos="3582988" algn="l"/>
                <a:tab pos="4032250" algn="l"/>
                <a:tab pos="4481513" algn="l"/>
                <a:tab pos="4930775" algn="l"/>
                <a:tab pos="5389563" algn="l"/>
                <a:tab pos="5829300" algn="l"/>
                <a:tab pos="6278563" algn="l"/>
                <a:tab pos="6727825" algn="l"/>
                <a:tab pos="7177088" algn="l"/>
                <a:tab pos="7626350" algn="l"/>
                <a:tab pos="8075613" algn="l"/>
                <a:tab pos="8524875" algn="l"/>
                <a:tab pos="8974138" algn="l"/>
                <a:tab pos="8975725" algn="l"/>
                <a:tab pos="9424988" algn="l"/>
                <a:tab pos="9874250" algn="l"/>
                <a:tab pos="10323513" algn="l"/>
                <a:tab pos="10779125" algn="l"/>
                <a:tab pos="10780713" algn="l"/>
              </a:tabLst>
              <a:defRPr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38150" algn="l"/>
                <a:tab pos="887413" algn="l"/>
                <a:tab pos="1336675" algn="l"/>
                <a:tab pos="1785938" algn="l"/>
                <a:tab pos="2235200" algn="l"/>
                <a:tab pos="2684463" algn="l"/>
                <a:tab pos="3133725" algn="l"/>
                <a:tab pos="3582988" algn="l"/>
                <a:tab pos="4032250" algn="l"/>
                <a:tab pos="4481513" algn="l"/>
                <a:tab pos="4930775" algn="l"/>
                <a:tab pos="5389563" algn="l"/>
                <a:tab pos="5829300" algn="l"/>
                <a:tab pos="6278563" algn="l"/>
                <a:tab pos="6727825" algn="l"/>
                <a:tab pos="7177088" algn="l"/>
                <a:tab pos="7626350" algn="l"/>
                <a:tab pos="8075613" algn="l"/>
                <a:tab pos="8524875" algn="l"/>
                <a:tab pos="8974138" algn="l"/>
                <a:tab pos="8975725" algn="l"/>
                <a:tab pos="9424988" algn="l"/>
                <a:tab pos="9874250" algn="l"/>
                <a:tab pos="10323513" algn="l"/>
                <a:tab pos="10779125" algn="l"/>
                <a:tab pos="10780713" algn="l"/>
              </a:tabLst>
              <a:defRPr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38150" algn="l"/>
                <a:tab pos="887413" algn="l"/>
                <a:tab pos="1336675" algn="l"/>
                <a:tab pos="1785938" algn="l"/>
                <a:tab pos="2235200" algn="l"/>
                <a:tab pos="2684463" algn="l"/>
                <a:tab pos="3133725" algn="l"/>
                <a:tab pos="3582988" algn="l"/>
                <a:tab pos="4032250" algn="l"/>
                <a:tab pos="4481513" algn="l"/>
                <a:tab pos="4930775" algn="l"/>
                <a:tab pos="5389563" algn="l"/>
                <a:tab pos="5829300" algn="l"/>
                <a:tab pos="6278563" algn="l"/>
                <a:tab pos="6727825" algn="l"/>
                <a:tab pos="7177088" algn="l"/>
                <a:tab pos="7626350" algn="l"/>
                <a:tab pos="8075613" algn="l"/>
                <a:tab pos="8524875" algn="l"/>
                <a:tab pos="8974138" algn="l"/>
                <a:tab pos="8975725" algn="l"/>
                <a:tab pos="9424988" algn="l"/>
                <a:tab pos="9874250" algn="l"/>
                <a:tab pos="10323513" algn="l"/>
                <a:tab pos="10779125" algn="l"/>
                <a:tab pos="10780713" algn="l"/>
              </a:tabLst>
              <a:defRPr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38150" algn="l"/>
                <a:tab pos="887413" algn="l"/>
                <a:tab pos="1336675" algn="l"/>
                <a:tab pos="1785938" algn="l"/>
                <a:tab pos="2235200" algn="l"/>
                <a:tab pos="2684463" algn="l"/>
                <a:tab pos="3133725" algn="l"/>
                <a:tab pos="3582988" algn="l"/>
                <a:tab pos="4032250" algn="l"/>
                <a:tab pos="4481513" algn="l"/>
                <a:tab pos="4930775" algn="l"/>
                <a:tab pos="5389563" algn="l"/>
                <a:tab pos="5829300" algn="l"/>
                <a:tab pos="6278563" algn="l"/>
                <a:tab pos="6727825" algn="l"/>
                <a:tab pos="7177088" algn="l"/>
                <a:tab pos="7626350" algn="l"/>
                <a:tab pos="8075613" algn="l"/>
                <a:tab pos="8524875" algn="l"/>
                <a:tab pos="8974138" algn="l"/>
                <a:tab pos="8975725" algn="l"/>
                <a:tab pos="9424988" algn="l"/>
                <a:tab pos="9874250" algn="l"/>
                <a:tab pos="10323513" algn="l"/>
                <a:tab pos="10779125" algn="l"/>
                <a:tab pos="10780713" algn="l"/>
              </a:tabLst>
              <a:defRPr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38150" algn="l"/>
                <a:tab pos="887413" algn="l"/>
                <a:tab pos="1336675" algn="l"/>
                <a:tab pos="1785938" algn="l"/>
                <a:tab pos="2235200" algn="l"/>
                <a:tab pos="2684463" algn="l"/>
                <a:tab pos="3133725" algn="l"/>
                <a:tab pos="3582988" algn="l"/>
                <a:tab pos="4032250" algn="l"/>
                <a:tab pos="4481513" algn="l"/>
                <a:tab pos="4930775" algn="l"/>
                <a:tab pos="5389563" algn="l"/>
                <a:tab pos="5829300" algn="l"/>
                <a:tab pos="6278563" algn="l"/>
                <a:tab pos="6727825" algn="l"/>
                <a:tab pos="7177088" algn="l"/>
                <a:tab pos="7626350" algn="l"/>
                <a:tab pos="8075613" algn="l"/>
                <a:tab pos="8524875" algn="l"/>
                <a:tab pos="8974138" algn="l"/>
                <a:tab pos="8975725" algn="l"/>
                <a:tab pos="9424988" algn="l"/>
                <a:tab pos="9874250" algn="l"/>
                <a:tab pos="10323513" algn="l"/>
                <a:tab pos="10779125" algn="l"/>
                <a:tab pos="10780713" algn="l"/>
              </a:tabLst>
              <a:defRPr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lvl="0" indent="365125" eaLnBrk="1" fontAlgn="base" hangingPunct="0"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ru-RU" alt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	</a:t>
            </a:r>
            <a:r>
              <a:rPr kumimoji="0" lang="ru-RU" altLang="ru-RU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Щель</a:t>
            </a: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— простейшее укрытие для личного состава от пулеметного огня, осколков снарядов, поражающих факторов ядерного оружия, снижает радиус поражения ударной волной в 1.5 — 4 раза. </a:t>
            </a: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Щели</a:t>
            </a:r>
            <a:r>
              <a:rPr lang="ru-RU" alt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бывают </a:t>
            </a:r>
            <a:r>
              <a:rPr lang="ru-RU" alt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открытые и перекрытые</a:t>
            </a: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lvl="0" indent="441325" fontAlgn="base" hangingPunct="0"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ru-RU" altLang="ja-JP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Щели устраивают, как правило, на каждое отделение (расчет, экипаж) со входом из траншеи или с поверхности земли</a:t>
            </a:r>
            <a:r>
              <a:rPr lang="ru-RU" altLang="ja-JP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ru-RU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altLang="ja-JP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</a:p>
          <a:p>
            <a:pPr lvl="0" indent="441325" fontAlgn="base" hangingPunct="0"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ru-RU" altLang="ja-JP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Открытая </a:t>
            </a:r>
            <a:r>
              <a:rPr lang="ru-RU" altLang="ja-JP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щель</a:t>
            </a:r>
            <a:r>
              <a:rPr lang="ru-RU" altLang="ja-JP" sz="24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altLang="ja-JP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 отделение или </a:t>
            </a:r>
            <a:r>
              <a:rPr lang="ru-RU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расчет- это </a:t>
            </a:r>
            <a:r>
              <a:rPr lang="ru-RU" altLang="ja-JP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ров глубиной 1,5 м, шириной по дну 0,6 м, длиной 3 м с входом в виде аппарели или ступенек со дна щели до поверхности земли.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441325" fontAlgn="base" hangingPunct="0"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ru-RU" alt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Перекрытая щель </a:t>
            </a: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отличается от открытой щели тем, что имеет перекрытие из бревен, железобетонных изделий и другие материалы, и обсыпку грунтом. </a:t>
            </a:r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indent="365125" algn="just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365125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38150" algn="l"/>
                <a:tab pos="887413" algn="l"/>
                <a:tab pos="1336675" algn="l"/>
                <a:tab pos="1785938" algn="l"/>
                <a:tab pos="2235200" algn="l"/>
                <a:tab pos="2684463" algn="l"/>
                <a:tab pos="3133725" algn="l"/>
                <a:tab pos="3582988" algn="l"/>
                <a:tab pos="4032250" algn="l"/>
                <a:tab pos="4481513" algn="l"/>
                <a:tab pos="4930775" algn="l"/>
                <a:tab pos="5389563" algn="l"/>
                <a:tab pos="5829300" algn="l"/>
                <a:tab pos="6278563" algn="l"/>
                <a:tab pos="6727825" algn="l"/>
                <a:tab pos="7177088" algn="l"/>
                <a:tab pos="7626350" algn="l"/>
                <a:tab pos="8075613" algn="l"/>
                <a:tab pos="8524875" algn="l"/>
                <a:tab pos="8974138" algn="l"/>
                <a:tab pos="8975725" algn="l"/>
                <a:tab pos="9424988" algn="l"/>
                <a:tab pos="9874250" algn="l"/>
                <a:tab pos="10323513" algn="l"/>
                <a:tab pos="10779125" algn="l"/>
                <a:tab pos="10780713" algn="l"/>
              </a:tabLst>
              <a:defRPr/>
            </a:pPr>
            <a:endParaRPr kumimoji="0" lang="ru-RU" alt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38866499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568952" cy="5260975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079774" y="327382"/>
            <a:ext cx="4912443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Перекрытая щель 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34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22337929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" y="1306907"/>
            <a:ext cx="8964488" cy="538824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2051720" y="188640"/>
            <a:ext cx="4968551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ja-JP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Открытая щель 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19871" y="1476062"/>
            <a:ext cx="223224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419871" y="1391484"/>
            <a:ext cx="2232248" cy="601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9" name="Овал 8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35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8835273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31640" y="265559"/>
            <a:ext cx="6560343" cy="1569660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270510" algn="l"/>
              </a:tabLst>
            </a:pPr>
            <a:r>
              <a:rPr lang="ru-RU" sz="2400" b="1" u="sng" dirty="0" smtClean="0">
                <a:solidFill>
                  <a:srgbClr val="000000"/>
                </a:solidFill>
                <a:latin typeface="Times New Roman"/>
                <a:ea typeface="Times New Roman"/>
              </a:rPr>
              <a:t>Вопрос №3:</a:t>
            </a:r>
            <a:endParaRPr lang="ru-RU" sz="2400" b="1" u="sng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ctr">
              <a:spcAft>
                <a:spcPts val="0"/>
              </a:spcAft>
              <a:tabLst>
                <a:tab pos="270510" algn="l"/>
              </a:tabLst>
            </a:pPr>
            <a:r>
              <a:rPr lang="ru-RU" sz="24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Укрытия</a:t>
            </a:r>
            <a:r>
              <a:rPr lang="ru-RU" sz="2400" dirty="0">
                <a:solidFill>
                  <a:srgbClr val="000000"/>
                </a:solidFill>
                <a:latin typeface="Times New Roman"/>
                <a:ea typeface="Times New Roman"/>
              </a:rPr>
              <a:t>, их назначение, требования, предъявляемые к ним, порядок устройства, оборудования и маскировки.</a:t>
            </a:r>
            <a:endParaRPr lang="ru-RU" sz="2000" dirty="0">
              <a:effectLst/>
              <a:latin typeface="Times New Roman"/>
              <a:ea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4213830"/>
            <a:ext cx="8784976" cy="2308324"/>
          </a:xfrm>
          <a:prstGeom prst="rect">
            <a:avLst/>
          </a:prstGeom>
          <a:ln w="76200">
            <a:solidFill>
              <a:srgbClr val="00B050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441325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Укрытия обеспечивают 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определенную защиту личного состава от всех видов огня противника, от всех поражающих факторов ядерного оружия и от зажигательных средств.</a:t>
            </a:r>
          </a:p>
          <a:p>
            <a:pPr marL="0" marR="0" lvl="0" indent="441325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Закрытые сооружения в отличие от открытых сооружений, как правило, имеют замкнутую конструкцию по всему контуру и защищенный вход.</a:t>
            </a:r>
          </a:p>
        </p:txBody>
      </p:sp>
      <p:sp>
        <p:nvSpPr>
          <p:cNvPr id="4" name="_s1031"/>
          <p:cNvSpPr>
            <a:spLocks noChangeArrowheads="1"/>
          </p:cNvSpPr>
          <p:nvPr/>
        </p:nvSpPr>
        <p:spPr bwMode="auto">
          <a:xfrm>
            <a:off x="1108001" y="2006040"/>
            <a:ext cx="6912767" cy="647700"/>
          </a:xfrm>
          <a:prstGeom prst="bevel">
            <a:avLst>
              <a:gd name="adj" fmla="val 12500"/>
            </a:avLst>
          </a:prstGeom>
          <a:gradFill rotWithShape="1">
            <a:gsLst>
              <a:gs pos="0">
                <a:srgbClr val="EFFFEF"/>
              </a:gs>
              <a:gs pos="50000">
                <a:srgbClr val="00FF00"/>
              </a:gs>
              <a:gs pos="100000">
                <a:srgbClr val="EFFFEF"/>
              </a:gs>
            </a:gsLst>
            <a:lin ang="5400000" scaled="1"/>
          </a:gradFill>
          <a:ln w="3175">
            <a:solidFill>
              <a:srgbClr val="CCFF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ru-RU" sz="2400" b="1" dirty="0">
                <a:solidFill>
                  <a:srgbClr val="000000"/>
                </a:solidFill>
                <a:latin typeface="Times New Roman"/>
                <a:ea typeface="Times New Roman"/>
              </a:rPr>
              <a:t>Укрытия </a:t>
            </a:r>
            <a:r>
              <a:rPr lang="ru-RU" sz="24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</a:t>
            </a:r>
            <a:r>
              <a:rPr lang="ru-RU" altLang="ru-RU" sz="2400" b="1" dirty="0" smtClean="0">
                <a:latin typeface="Times New Roman" pitchFamily="18" charset="0"/>
                <a:cs typeface="Times New Roman" pitchFamily="18" charset="0"/>
              </a:rPr>
              <a:t>о </a:t>
            </a: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степени </a:t>
            </a:r>
            <a:r>
              <a:rPr lang="ru-RU" altLang="ru-RU" sz="2400" b="1" dirty="0" smtClean="0">
                <a:latin typeface="Times New Roman" pitchFamily="18" charset="0"/>
                <a:cs typeface="Times New Roman" pitchFamily="18" charset="0"/>
              </a:rPr>
              <a:t>защиты делятся на:</a:t>
            </a:r>
            <a:endParaRPr lang="ru-RU" alt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2828835"/>
            <a:ext cx="8640960" cy="120032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- </a:t>
            </a:r>
            <a:r>
              <a:rPr lang="ru-RU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Блиндажи;</a:t>
            </a:r>
            <a:r>
              <a:rPr lang="ru-RU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defRPr/>
            </a:pPr>
            <a:r>
              <a:rPr lang="ru-RU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- Убежища;</a:t>
            </a:r>
          </a:p>
          <a:p>
            <a:pPr lvl="0">
              <a:defRPr/>
            </a:pPr>
            <a:r>
              <a:rPr lang="ru-RU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- Долговременные огневые сооружения</a:t>
            </a:r>
            <a:r>
              <a:rPr lang="ru-RU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9" name="Овал 8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36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2430113"/>
      </p:ext>
    </p:extLst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1" y="0"/>
            <a:ext cx="913278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1231807" y="116632"/>
            <a:ext cx="6768752" cy="23762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1639" tIns="40820" rIns="81639" bIns="40820"/>
          <a:lstStyle/>
          <a:p>
            <a:pPr marL="0" marR="0" lvl="0" indent="441325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Блиндаж 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 постоянное или временное фортификационное подземное сооружение для защиты от пулемётного, артиллерийского, миномётного огня, от напалма и оружия массового поражения и для отдыха личного состава.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37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26945855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3" y="1"/>
            <a:ext cx="915574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1331640" y="116632"/>
            <a:ext cx="6279906" cy="12241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1639" tIns="40820" rIns="81639" bIns="40820"/>
          <a:lstStyle/>
          <a:p>
            <a:pPr marL="0" marR="0" lvl="0" indent="441325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 своей конструкции напоминает сруб, полностью заглубленный под землю.</a:t>
            </a: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38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5564949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Текст 6"/>
          <p:cNvSpPr txBox="1">
            <a:spLocks/>
          </p:cNvSpPr>
          <p:nvPr/>
        </p:nvSpPr>
        <p:spPr bwMode="auto">
          <a:xfrm>
            <a:off x="1331640" y="269601"/>
            <a:ext cx="6336828" cy="201696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441325" algn="just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Убежище</a:t>
            </a: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легкого типа отличается от блиндажа большими размерами (по длине) емкостью до 10 человек лежа или 20-25 чел. сидя. Оно глубже, чем блиндаж опускается в грунт, полностью герметизируется.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632972" cy="4302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39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407341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kumimoji="0" lang="ru-RU" sz="27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09133" y="260648"/>
            <a:ext cx="4116896" cy="646331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 algn="ctr"/>
            <a:r>
              <a:rPr lang="ru-RU" sz="3600" b="1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Учебные </a:t>
            </a:r>
            <a:r>
              <a:rPr lang="ru-RU" sz="36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вопросы: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1988840"/>
            <a:ext cx="8784976" cy="830997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270510" algn="l"/>
              </a:tabLst>
            </a:pPr>
            <a:r>
              <a:rPr lang="ru-RU" sz="2400" dirty="0">
                <a:solidFill>
                  <a:srgbClr val="000000"/>
                </a:solidFill>
                <a:latin typeface="Times New Roman"/>
                <a:ea typeface="Times New Roman"/>
              </a:rPr>
              <a:t>Требования, предъявляемые к окопам, виды окопов, порядок и способы их устройства, оборудования и маскировки.</a:t>
            </a:r>
            <a:endParaRPr lang="ru-RU" sz="2000" dirty="0">
              <a:effectLst/>
              <a:latin typeface="Times New Roman"/>
              <a:ea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1898" y="3645024"/>
            <a:ext cx="8784976" cy="1200329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ru-RU" sz="2400" dirty="0">
                <a:solidFill>
                  <a:srgbClr val="000000"/>
                </a:solidFill>
                <a:latin typeface="Times New Roman"/>
                <a:ea typeface="Times New Roman"/>
              </a:rPr>
              <a:t>Траншеи и ходы сообщения, их назначение, требования, предъявляемые к ним, порядок устройства, оборудования и маскировки.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689788" y="1345203"/>
            <a:ext cx="174919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prstClr val="black"/>
                </a:solidFill>
                <a:latin typeface="Times New Roman"/>
                <a:ea typeface="Times New Roman"/>
              </a:rPr>
              <a:t>Вопрос№1: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89787" y="3004742"/>
            <a:ext cx="174919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prstClr val="black"/>
                </a:solidFill>
                <a:latin typeface="Times New Roman"/>
                <a:ea typeface="Times New Roman"/>
              </a:rPr>
              <a:t>Вопрос№2: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892982" y="5085184"/>
            <a:ext cx="174919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prstClr val="black"/>
                </a:solidFill>
                <a:latin typeface="Times New Roman"/>
                <a:ea typeface="Times New Roman"/>
              </a:rPr>
              <a:t>Вопрос</a:t>
            </a:r>
            <a:r>
              <a:rPr lang="ru-RU" sz="2400" b="1" dirty="0" smtClean="0">
                <a:solidFill>
                  <a:prstClr val="black"/>
                </a:solidFill>
                <a:latin typeface="Times New Roman"/>
                <a:ea typeface="Times New Roman"/>
              </a:rPr>
              <a:t>№3:</a:t>
            </a:r>
            <a:endParaRPr lang="ru-RU" sz="2400" b="1" dirty="0">
              <a:solidFill>
                <a:prstClr val="black"/>
              </a:solidFill>
              <a:latin typeface="Times New Roman"/>
              <a:ea typeface="Times New Roman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71897" y="5657671"/>
            <a:ext cx="8784976" cy="830997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270510" algn="l"/>
              </a:tabLst>
            </a:pPr>
            <a:r>
              <a:rPr lang="ru-RU" sz="2400" dirty="0">
                <a:solidFill>
                  <a:srgbClr val="000000"/>
                </a:solidFill>
                <a:latin typeface="Times New Roman"/>
                <a:ea typeface="Times New Roman"/>
              </a:rPr>
              <a:t>Укрытия, их назначение, требования, предъявляемые к ним, порядок устройства, оборудования и маскировки.</a:t>
            </a:r>
            <a:endParaRPr lang="ru-RU" sz="2000" dirty="0">
              <a:effectLst/>
              <a:latin typeface="Times New Roman"/>
              <a:ea typeface="Times New Roman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13" name="Овал 12"/>
          <p:cNvSpPr/>
          <p:nvPr/>
        </p:nvSpPr>
        <p:spPr>
          <a:xfrm>
            <a:off x="8360260" y="116632"/>
            <a:ext cx="544795" cy="460714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114714"/>
      </p:ext>
    </p:extLst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Текст 6"/>
          <p:cNvSpPr txBox="1">
            <a:spLocks/>
          </p:cNvSpPr>
          <p:nvPr/>
        </p:nvSpPr>
        <p:spPr bwMode="auto">
          <a:xfrm>
            <a:off x="1143000" y="260648"/>
            <a:ext cx="6885508" cy="36919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265113" algn="just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Убежище</a:t>
            </a: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защищает полностью от проникающей радиации, светового излучения, радиоактивных осадков, отравляющих веществ (наличие ФВУ позволяет л/с находиться в убежище без противогазов и других СИЗ), снижает поражения ударной волной в 15-20 раз. Убежище выдерживает прямое попадание снарядов калибром до 152 мм. Наличие печи и принудительной вентиляции обеспечивает л/с условия для отдыха. 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5" y="3952625"/>
            <a:ext cx="8047182" cy="28803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056346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2909"/>
            <a:ext cx="9117402" cy="600509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2" name="Прямоугольник 1"/>
          <p:cNvSpPr/>
          <p:nvPr/>
        </p:nvSpPr>
        <p:spPr>
          <a:xfrm>
            <a:off x="1136540" y="0"/>
            <a:ext cx="6984776" cy="230832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441325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Долговременные огневые сооружения</a:t>
            </a:r>
            <a:r>
              <a:rPr kumimoji="0" lang="ru-RU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возводятся войсками в мирное время преимущественно из элементов и конструкций промышленного изготовления (главным образом железобетонных) и эксплуатируются как в мирное, так и в военное время.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ru-RU" sz="2700" kern="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0911425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бъект 2"/>
          <p:cNvSpPr txBox="1">
            <a:spLocks/>
          </p:cNvSpPr>
          <p:nvPr/>
        </p:nvSpPr>
        <p:spPr>
          <a:xfrm>
            <a:off x="-40769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8" y="1700808"/>
            <a:ext cx="9062463" cy="516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43608" y="41138"/>
            <a:ext cx="6516340" cy="156966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441325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Деревоземляная огневая точка ДЗОТ 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– оборонительное сооружение из дерева, земли, камня и других материалов для размещения различных огневых средств.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8457" y="1929906"/>
            <a:ext cx="925253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400" dirty="0" smtClean="0"/>
              <a:t>Дёрн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164288" y="1348882"/>
            <a:ext cx="1407758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Земляная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насыпь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851920" y="3683886"/>
            <a:ext cx="1752403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Основное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помещение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27166" y="5803934"/>
            <a:ext cx="2157963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kumimoji="0" lang="ru-RU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порные</a:t>
            </a: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рамы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2673" y="5277422"/>
            <a:ext cx="128753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Потерна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4728121" y="6242741"/>
            <a:ext cx="996007" cy="6152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3024310" y="5881432"/>
            <a:ext cx="734494" cy="2536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8404046" flipV="1">
            <a:off x="997517" y="4691016"/>
            <a:ext cx="1666802" cy="1868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1823710" y="2126451"/>
            <a:ext cx="734494" cy="2536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8323156" y="2564904"/>
            <a:ext cx="669094" cy="37006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wordArtVert"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амбразура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Стрелка вправо 16"/>
          <p:cNvSpPr/>
          <p:nvPr/>
        </p:nvSpPr>
        <p:spPr>
          <a:xfrm rot="10363704" flipV="1">
            <a:off x="5603613" y="1869114"/>
            <a:ext cx="1666802" cy="1868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 rot="9685011" flipV="1">
            <a:off x="6918917" y="3236280"/>
            <a:ext cx="1666802" cy="1868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ru-RU" sz="2700" kern="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786256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22614" y="290536"/>
            <a:ext cx="7128792" cy="31463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Объем вынутого грунта </a:t>
            </a:r>
            <a:r>
              <a:rPr lang="ru-RU" altLang="ja-JP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20 м</a:t>
            </a:r>
            <a:r>
              <a:rPr lang="ru-RU" altLang="ja-JP" sz="24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altLang="ja-JP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altLang="ja-JP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расход круглого леса </a:t>
            </a:r>
            <a:r>
              <a:rPr lang="ru-RU" altLang="ja-JP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3 м</a:t>
            </a:r>
            <a:r>
              <a:rPr lang="ru-RU" altLang="ja-JP" sz="24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altLang="ja-JP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altLang="ja-JP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трудоемкост</a:t>
            </a:r>
            <a:r>
              <a:rPr lang="ru-RU" altLang="ja-JP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ь – 85 </a:t>
            </a:r>
            <a:r>
              <a:rPr lang="ru-RU" altLang="ja-JP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чел.</a:t>
            </a:r>
            <a:r>
              <a:rPr lang="ru-RU" altLang="ja-JP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</a:t>
            </a:r>
            <a:r>
              <a:rPr lang="ru-RU" altLang="ja-JP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ч</a:t>
            </a:r>
            <a:r>
              <a:rPr lang="ru-RU" altLang="ja-JP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altLang="ja-JP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ja-JP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Амбразура</a:t>
            </a:r>
            <a:r>
              <a:rPr lang="ru-RU" altLang="ja-JP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позволяет вести огонь в секторе 40–45</a:t>
            </a:r>
            <a:r>
              <a:rPr lang="ru-RU" altLang="ja-JP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Остов (каркас) 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собирается из бревен или накатника диаметром не менее 12 см. Для усиления защитных свойств верхнюю часть конструкции можно устраивать в два-три слоя бревен.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Защитная грунтовая толща около 70 см.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94522" y="3573016"/>
            <a:ext cx="8784976" cy="30469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</a:rPr>
              <a:t>По применяемым материалам открытые и закрытые сооружения могут </a:t>
            </a:r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</a:rPr>
              <a:t>быть</a:t>
            </a:r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</a:rPr>
              <a:t>:</a:t>
            </a:r>
            <a:endParaRPr lang="ru-RU" sz="24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11045" lvl="0" indent="-311045" algn="ctr" eaLnBrk="0" fontAlgn="base" hangingPunct="0">
              <a:spcBef>
                <a:spcPct val="0"/>
              </a:spcBef>
              <a:spcAft>
                <a:spcPct val="0"/>
              </a:spcAft>
              <a:buFont typeface="Times New Roman" pitchFamily="18" charset="0"/>
              <a:buAutoNum type="arabicPeriod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</a:rPr>
              <a:t>Земляные. </a:t>
            </a:r>
          </a:p>
          <a:p>
            <a:pPr marL="311045" lvl="0" indent="-311045" algn="ctr" eaLnBrk="0" fontAlgn="base" hangingPunct="0">
              <a:spcBef>
                <a:spcPct val="0"/>
              </a:spcBef>
              <a:spcAft>
                <a:spcPct val="0"/>
              </a:spcAft>
              <a:buFont typeface="Times New Roman" pitchFamily="18" charset="0"/>
              <a:buAutoNum type="arabicPeriod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</a:rPr>
              <a:t>Железобетонные</a:t>
            </a: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</a:rPr>
              <a:t>.</a:t>
            </a:r>
            <a:endParaRPr lang="ru-RU" sz="24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11045" lvl="0" indent="-311045" algn="ctr" eaLnBrk="0" fontAlgn="base" hangingPunct="0">
              <a:spcBef>
                <a:spcPct val="0"/>
              </a:spcBef>
              <a:spcAft>
                <a:spcPct val="0"/>
              </a:spcAft>
              <a:buFont typeface="Times New Roman" pitchFamily="18" charset="0"/>
              <a:buAutoNum type="arabicPeriod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</a:rPr>
              <a:t>Металлические. </a:t>
            </a:r>
          </a:p>
          <a:p>
            <a:pPr marL="311045" lvl="0" indent="-311045" algn="ctr" eaLnBrk="0" fontAlgn="base" hangingPunct="0">
              <a:spcBef>
                <a:spcPct val="0"/>
              </a:spcBef>
              <a:spcAft>
                <a:spcPct val="0"/>
              </a:spcAft>
              <a:buFont typeface="Times New Roman" pitchFamily="18" charset="0"/>
              <a:buAutoNum type="arabicPeriod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</a:rPr>
              <a:t>Тканевые.</a:t>
            </a:r>
          </a:p>
          <a:p>
            <a:pPr marL="311045" lvl="0" indent="-311045" algn="ctr" eaLnBrk="0" fontAlgn="base" hangingPunct="0">
              <a:spcBef>
                <a:spcPct val="0"/>
              </a:spcBef>
              <a:spcAft>
                <a:spcPct val="0"/>
              </a:spcAft>
              <a:buFont typeface="Times New Roman" pitchFamily="18" charset="0"/>
              <a:buAutoNum type="arabicPeriod" startAt="5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</a:rPr>
              <a:t>Пластмассовые. </a:t>
            </a:r>
          </a:p>
          <a:p>
            <a:pPr marL="311045" lvl="0" indent="-311045" algn="ctr" eaLnBrk="0" fontAlgn="base" hangingPunct="0">
              <a:spcBef>
                <a:spcPct val="0"/>
              </a:spcBef>
              <a:spcAft>
                <a:spcPct val="0"/>
              </a:spcAft>
              <a:buFont typeface="Times New Roman" pitchFamily="18" charset="0"/>
              <a:buAutoNum type="arabicPeriod" startAt="5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</a:rPr>
              <a:t>Каменные.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ru-RU" sz="2700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7295056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7488" y="549275"/>
            <a:ext cx="8675687" cy="5065713"/>
            <a:chOff x="48" y="73"/>
            <a:chExt cx="10064" cy="6411"/>
          </a:xfrm>
        </p:grpSpPr>
        <p:sp>
          <p:nvSpPr>
            <p:cNvPr id="3" name="Freeform 5" descr="Штриховой диагональный 1"/>
            <p:cNvSpPr>
              <a:spLocks/>
            </p:cNvSpPr>
            <p:nvPr/>
          </p:nvSpPr>
          <p:spPr bwMode="auto">
            <a:xfrm>
              <a:off x="3840" y="1127"/>
              <a:ext cx="5034" cy="4921"/>
            </a:xfrm>
            <a:custGeom>
              <a:avLst/>
              <a:gdLst>
                <a:gd name="T0" fmla="*/ 451 w 5034"/>
                <a:gd name="T1" fmla="*/ 0 h 4921"/>
                <a:gd name="T2" fmla="*/ 5034 w 5034"/>
                <a:gd name="T3" fmla="*/ 2600 h 4921"/>
                <a:gd name="T4" fmla="*/ 4655 w 5034"/>
                <a:gd name="T5" fmla="*/ 4921 h 4921"/>
                <a:gd name="T6" fmla="*/ 0 w 5034"/>
                <a:gd name="T7" fmla="*/ 2873 h 49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34"/>
                <a:gd name="T13" fmla="*/ 0 h 4921"/>
                <a:gd name="T14" fmla="*/ 5034 w 5034"/>
                <a:gd name="T15" fmla="*/ 4921 h 49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34" h="4921">
                  <a:moveTo>
                    <a:pt x="451" y="0"/>
                  </a:moveTo>
                  <a:lnTo>
                    <a:pt x="5034" y="2600"/>
                  </a:lnTo>
                  <a:lnTo>
                    <a:pt x="4655" y="4921"/>
                  </a:lnTo>
                  <a:lnTo>
                    <a:pt x="0" y="2873"/>
                  </a:lnTo>
                </a:path>
              </a:pathLst>
            </a:custGeom>
            <a:pattFill prst="dashDnDiag">
              <a:fgClr>
                <a:srgbClr val="663300"/>
              </a:fgClr>
              <a:bgClr>
                <a:srgbClr val="FFC00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6" descr="Зигзаг"/>
            <p:cNvSpPr>
              <a:spLocks/>
            </p:cNvSpPr>
            <p:nvPr/>
          </p:nvSpPr>
          <p:spPr bwMode="auto">
            <a:xfrm>
              <a:off x="7585" y="4993"/>
              <a:ext cx="1020" cy="447"/>
            </a:xfrm>
            <a:custGeom>
              <a:avLst/>
              <a:gdLst>
                <a:gd name="T0" fmla="*/ 328 w 1021"/>
                <a:gd name="T1" fmla="*/ 0 h 449"/>
                <a:gd name="T2" fmla="*/ 0 w 1021"/>
                <a:gd name="T3" fmla="*/ 55 h 449"/>
                <a:gd name="T4" fmla="*/ 560 w 1021"/>
                <a:gd name="T5" fmla="*/ 437 h 449"/>
                <a:gd name="T6" fmla="*/ 1015 w 1021"/>
                <a:gd name="T7" fmla="*/ 437 h 449"/>
                <a:gd name="T8" fmla="*/ 328 w 1021"/>
                <a:gd name="T9" fmla="*/ 0 h 4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1"/>
                <a:gd name="T16" fmla="*/ 0 h 449"/>
                <a:gd name="T17" fmla="*/ 1021 w 1021"/>
                <a:gd name="T18" fmla="*/ 449 h 4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1" h="449">
                  <a:moveTo>
                    <a:pt x="328" y="0"/>
                  </a:moveTo>
                  <a:lnTo>
                    <a:pt x="0" y="55"/>
                  </a:lnTo>
                  <a:lnTo>
                    <a:pt x="566" y="449"/>
                  </a:lnTo>
                  <a:lnTo>
                    <a:pt x="1021" y="449"/>
                  </a:lnTo>
                  <a:lnTo>
                    <a:pt x="328" y="0"/>
                  </a:lnTo>
                  <a:close/>
                </a:path>
              </a:pathLst>
            </a:custGeom>
            <a:pattFill prst="zigZag">
              <a:fgClr>
                <a:srgbClr val="663300"/>
              </a:fgClr>
              <a:bgClr>
                <a:srgbClr val="CC9900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" descr="Штриховой горизонтальный"/>
            <p:cNvSpPr>
              <a:spLocks/>
            </p:cNvSpPr>
            <p:nvPr/>
          </p:nvSpPr>
          <p:spPr bwMode="auto">
            <a:xfrm>
              <a:off x="816" y="1092"/>
              <a:ext cx="3475" cy="3132"/>
            </a:xfrm>
            <a:custGeom>
              <a:avLst/>
              <a:gdLst>
                <a:gd name="T0" fmla="*/ 864 w 3475"/>
                <a:gd name="T1" fmla="*/ 2867 h 3132"/>
                <a:gd name="T2" fmla="*/ 0 w 3475"/>
                <a:gd name="T3" fmla="*/ 0 h 3132"/>
                <a:gd name="T4" fmla="*/ 3475 w 3475"/>
                <a:gd name="T5" fmla="*/ 17 h 3132"/>
                <a:gd name="T6" fmla="*/ 3216 w 3475"/>
                <a:gd name="T7" fmla="*/ 3132 h 3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75"/>
                <a:gd name="T13" fmla="*/ 0 h 3132"/>
                <a:gd name="T14" fmla="*/ 3475 w 3475"/>
                <a:gd name="T15" fmla="*/ 3132 h 3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75" h="3132">
                  <a:moveTo>
                    <a:pt x="864" y="2867"/>
                  </a:moveTo>
                  <a:lnTo>
                    <a:pt x="0" y="0"/>
                  </a:lnTo>
                  <a:lnTo>
                    <a:pt x="3475" y="17"/>
                  </a:lnTo>
                  <a:lnTo>
                    <a:pt x="3216" y="3132"/>
                  </a:lnTo>
                </a:path>
              </a:pathLst>
            </a:custGeom>
            <a:pattFill prst="dashHorz">
              <a:fgClr>
                <a:srgbClr val="663300"/>
              </a:fgClr>
              <a:bgClr>
                <a:srgbClr val="CC9900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8" descr="Зигзаг"/>
            <p:cNvSpPr>
              <a:spLocks/>
            </p:cNvSpPr>
            <p:nvPr/>
          </p:nvSpPr>
          <p:spPr bwMode="auto">
            <a:xfrm>
              <a:off x="1509" y="3264"/>
              <a:ext cx="4529" cy="2589"/>
            </a:xfrm>
            <a:custGeom>
              <a:avLst/>
              <a:gdLst>
                <a:gd name="T0" fmla="*/ 603 w 4528"/>
                <a:gd name="T1" fmla="*/ 0 h 2590"/>
                <a:gd name="T2" fmla="*/ 0 w 4528"/>
                <a:gd name="T3" fmla="*/ 8 h 2590"/>
                <a:gd name="T4" fmla="*/ 4079 w 4528"/>
                <a:gd name="T5" fmla="*/ 2584 h 2590"/>
                <a:gd name="T6" fmla="*/ 4534 w 4528"/>
                <a:gd name="T7" fmla="*/ 2584 h 2590"/>
                <a:gd name="T8" fmla="*/ 603 w 4528"/>
                <a:gd name="T9" fmla="*/ 0 h 25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28"/>
                <a:gd name="T16" fmla="*/ 0 h 2590"/>
                <a:gd name="T17" fmla="*/ 4528 w 4528"/>
                <a:gd name="T18" fmla="*/ 2590 h 25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28" h="2590">
                  <a:moveTo>
                    <a:pt x="603" y="0"/>
                  </a:moveTo>
                  <a:lnTo>
                    <a:pt x="0" y="8"/>
                  </a:lnTo>
                  <a:lnTo>
                    <a:pt x="4073" y="2590"/>
                  </a:lnTo>
                  <a:lnTo>
                    <a:pt x="4528" y="2590"/>
                  </a:lnTo>
                  <a:lnTo>
                    <a:pt x="603" y="0"/>
                  </a:lnTo>
                  <a:close/>
                </a:path>
              </a:pathLst>
            </a:custGeom>
            <a:pattFill prst="zigZag">
              <a:fgClr>
                <a:srgbClr val="663300"/>
              </a:fgClr>
              <a:bgClr>
                <a:srgbClr val="CC9900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9" descr="Штриховой диагональный 2"/>
            <p:cNvSpPr>
              <a:spLocks/>
            </p:cNvSpPr>
            <p:nvPr/>
          </p:nvSpPr>
          <p:spPr bwMode="auto">
            <a:xfrm>
              <a:off x="1509" y="3272"/>
              <a:ext cx="4110" cy="3147"/>
            </a:xfrm>
            <a:custGeom>
              <a:avLst/>
              <a:gdLst>
                <a:gd name="T0" fmla="*/ 4110 w 4110"/>
                <a:gd name="T1" fmla="*/ 2606 h 3146"/>
                <a:gd name="T2" fmla="*/ 4073 w 4110"/>
                <a:gd name="T3" fmla="*/ 3152 h 3146"/>
                <a:gd name="T4" fmla="*/ 200 w 4110"/>
                <a:gd name="T5" fmla="*/ 673 h 3146"/>
                <a:gd name="T6" fmla="*/ 0 w 4110"/>
                <a:gd name="T7" fmla="*/ 0 h 31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0"/>
                <a:gd name="T13" fmla="*/ 0 h 3146"/>
                <a:gd name="T14" fmla="*/ 4110 w 4110"/>
                <a:gd name="T15" fmla="*/ 3146 h 31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0" h="3146">
                  <a:moveTo>
                    <a:pt x="4110" y="2600"/>
                  </a:moveTo>
                  <a:lnTo>
                    <a:pt x="4073" y="3146"/>
                  </a:lnTo>
                  <a:lnTo>
                    <a:pt x="200" y="673"/>
                  </a:lnTo>
                  <a:lnTo>
                    <a:pt x="0" y="0"/>
                  </a:lnTo>
                </a:path>
              </a:pathLst>
            </a:custGeom>
            <a:pattFill prst="dashUpDiag">
              <a:fgClr>
                <a:srgbClr val="663300"/>
              </a:fgClr>
              <a:bgClr>
                <a:srgbClr val="CC9900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5094" y="2928"/>
              <a:ext cx="2604" cy="3178"/>
            </a:xfrm>
            <a:custGeom>
              <a:avLst/>
              <a:gdLst/>
              <a:ahLst/>
              <a:cxnLst>
                <a:cxn ang="0">
                  <a:pos x="1636" y="16"/>
                </a:cxn>
                <a:cxn ang="0">
                  <a:pos x="1396" y="0"/>
                </a:cxn>
                <a:cxn ang="0">
                  <a:pos x="1172" y="8"/>
                </a:cxn>
                <a:cxn ang="0">
                  <a:pos x="964" y="56"/>
                </a:cxn>
                <a:cxn ang="0">
                  <a:pos x="764" y="144"/>
                </a:cxn>
                <a:cxn ang="0">
                  <a:pos x="620" y="232"/>
                </a:cxn>
                <a:cxn ang="0">
                  <a:pos x="460" y="360"/>
                </a:cxn>
                <a:cxn ang="0">
                  <a:pos x="324" y="480"/>
                </a:cxn>
                <a:cxn ang="0">
                  <a:pos x="240" y="592"/>
                </a:cxn>
                <a:cxn ang="0">
                  <a:pos x="156" y="744"/>
                </a:cxn>
                <a:cxn ang="0">
                  <a:pos x="104" y="872"/>
                </a:cxn>
                <a:cxn ang="0">
                  <a:pos x="52" y="1016"/>
                </a:cxn>
                <a:cxn ang="0">
                  <a:pos x="4" y="1272"/>
                </a:cxn>
                <a:cxn ang="0">
                  <a:pos x="0" y="1480"/>
                </a:cxn>
                <a:cxn ang="0">
                  <a:pos x="12" y="1752"/>
                </a:cxn>
                <a:cxn ang="0">
                  <a:pos x="60" y="1976"/>
                </a:cxn>
                <a:cxn ang="0">
                  <a:pos x="148" y="2184"/>
                </a:cxn>
                <a:cxn ang="0">
                  <a:pos x="332" y="2520"/>
                </a:cxn>
                <a:cxn ang="0">
                  <a:pos x="596" y="2724"/>
                </a:cxn>
                <a:cxn ang="0">
                  <a:pos x="1344" y="3180"/>
                </a:cxn>
                <a:cxn ang="0">
                  <a:pos x="992" y="2924"/>
                </a:cxn>
                <a:cxn ang="0">
                  <a:pos x="748" y="2584"/>
                </a:cxn>
                <a:cxn ang="0">
                  <a:pos x="636" y="2312"/>
                </a:cxn>
                <a:cxn ang="0">
                  <a:pos x="588" y="2096"/>
                </a:cxn>
                <a:cxn ang="0">
                  <a:pos x="564" y="1792"/>
                </a:cxn>
                <a:cxn ang="0">
                  <a:pos x="588" y="1552"/>
                </a:cxn>
                <a:cxn ang="0">
                  <a:pos x="628" y="1392"/>
                </a:cxn>
                <a:cxn ang="0">
                  <a:pos x="700" y="1168"/>
                </a:cxn>
                <a:cxn ang="0">
                  <a:pos x="780" y="1016"/>
                </a:cxn>
                <a:cxn ang="0">
                  <a:pos x="898" y="835"/>
                </a:cxn>
                <a:cxn ang="0">
                  <a:pos x="1044" y="680"/>
                </a:cxn>
                <a:cxn ang="0">
                  <a:pos x="1220" y="544"/>
                </a:cxn>
                <a:cxn ang="0">
                  <a:pos x="1388" y="440"/>
                </a:cxn>
                <a:cxn ang="0">
                  <a:pos x="1623" y="377"/>
                </a:cxn>
                <a:cxn ang="0">
                  <a:pos x="1836" y="336"/>
                </a:cxn>
                <a:cxn ang="0">
                  <a:pos x="2196" y="368"/>
                </a:cxn>
                <a:cxn ang="0">
                  <a:pos x="2604" y="552"/>
                </a:cxn>
                <a:cxn ang="0">
                  <a:pos x="2396" y="440"/>
                </a:cxn>
                <a:cxn ang="0">
                  <a:pos x="1636" y="16"/>
                </a:cxn>
              </a:cxnLst>
              <a:rect l="0" t="0" r="r" b="b"/>
              <a:pathLst>
                <a:path w="2604" h="3180">
                  <a:moveTo>
                    <a:pt x="1636" y="16"/>
                  </a:moveTo>
                  <a:lnTo>
                    <a:pt x="1396" y="0"/>
                  </a:lnTo>
                  <a:lnTo>
                    <a:pt x="1172" y="8"/>
                  </a:lnTo>
                  <a:lnTo>
                    <a:pt x="964" y="56"/>
                  </a:lnTo>
                  <a:lnTo>
                    <a:pt x="764" y="144"/>
                  </a:lnTo>
                  <a:lnTo>
                    <a:pt x="620" y="232"/>
                  </a:lnTo>
                  <a:cubicBezTo>
                    <a:pt x="569" y="268"/>
                    <a:pt x="509" y="319"/>
                    <a:pt x="460" y="360"/>
                  </a:cubicBezTo>
                  <a:lnTo>
                    <a:pt x="324" y="480"/>
                  </a:lnTo>
                  <a:lnTo>
                    <a:pt x="240" y="592"/>
                  </a:lnTo>
                  <a:lnTo>
                    <a:pt x="156" y="744"/>
                  </a:lnTo>
                  <a:lnTo>
                    <a:pt x="104" y="872"/>
                  </a:lnTo>
                  <a:lnTo>
                    <a:pt x="52" y="1016"/>
                  </a:lnTo>
                  <a:lnTo>
                    <a:pt x="4" y="1272"/>
                  </a:lnTo>
                  <a:lnTo>
                    <a:pt x="0" y="1480"/>
                  </a:lnTo>
                  <a:lnTo>
                    <a:pt x="12" y="1752"/>
                  </a:lnTo>
                  <a:lnTo>
                    <a:pt x="60" y="1976"/>
                  </a:lnTo>
                  <a:lnTo>
                    <a:pt x="148" y="2184"/>
                  </a:lnTo>
                  <a:lnTo>
                    <a:pt x="332" y="2520"/>
                  </a:lnTo>
                  <a:lnTo>
                    <a:pt x="596" y="2724"/>
                  </a:lnTo>
                  <a:lnTo>
                    <a:pt x="1344" y="3180"/>
                  </a:lnTo>
                  <a:lnTo>
                    <a:pt x="992" y="2924"/>
                  </a:lnTo>
                  <a:lnTo>
                    <a:pt x="748" y="2584"/>
                  </a:lnTo>
                  <a:lnTo>
                    <a:pt x="636" y="2312"/>
                  </a:lnTo>
                  <a:lnTo>
                    <a:pt x="588" y="2096"/>
                  </a:lnTo>
                  <a:lnTo>
                    <a:pt x="564" y="1792"/>
                  </a:lnTo>
                  <a:lnTo>
                    <a:pt x="588" y="1552"/>
                  </a:lnTo>
                  <a:lnTo>
                    <a:pt x="628" y="1392"/>
                  </a:lnTo>
                  <a:lnTo>
                    <a:pt x="700" y="1168"/>
                  </a:lnTo>
                  <a:lnTo>
                    <a:pt x="780" y="1016"/>
                  </a:lnTo>
                  <a:cubicBezTo>
                    <a:pt x="813" y="960"/>
                    <a:pt x="854" y="891"/>
                    <a:pt x="898" y="835"/>
                  </a:cubicBezTo>
                  <a:lnTo>
                    <a:pt x="1044" y="680"/>
                  </a:lnTo>
                  <a:lnTo>
                    <a:pt x="1220" y="544"/>
                  </a:lnTo>
                  <a:lnTo>
                    <a:pt x="1388" y="440"/>
                  </a:lnTo>
                  <a:lnTo>
                    <a:pt x="1623" y="377"/>
                  </a:lnTo>
                  <a:lnTo>
                    <a:pt x="1836" y="336"/>
                  </a:lnTo>
                  <a:lnTo>
                    <a:pt x="2196" y="368"/>
                  </a:lnTo>
                  <a:lnTo>
                    <a:pt x="2604" y="552"/>
                  </a:lnTo>
                  <a:lnTo>
                    <a:pt x="2396" y="440"/>
                  </a:lnTo>
                  <a:lnTo>
                    <a:pt x="1636" y="16"/>
                  </a:lnTo>
                  <a:close/>
                </a:path>
              </a:pathLst>
            </a:custGeom>
            <a:gradFill rotWithShape="0">
              <a:gsLst>
                <a:gs pos="0">
                  <a:srgbClr val="3D7CBB"/>
                </a:gs>
                <a:gs pos="50000">
                  <a:srgbClr val="FFFFFF"/>
                </a:gs>
                <a:gs pos="100000">
                  <a:srgbClr val="3D7CBB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4562" y="2641"/>
              <a:ext cx="2543" cy="3152"/>
            </a:xfrm>
            <a:custGeom>
              <a:avLst/>
              <a:gdLst/>
              <a:ahLst/>
              <a:cxnLst>
                <a:cxn ang="0">
                  <a:pos x="1632" y="24"/>
                </a:cxn>
                <a:cxn ang="0">
                  <a:pos x="1344" y="0"/>
                </a:cxn>
                <a:cxn ang="0">
                  <a:pos x="1112" y="0"/>
                </a:cxn>
                <a:cxn ang="0">
                  <a:pos x="912" y="64"/>
                </a:cxn>
                <a:cxn ang="0">
                  <a:pos x="736" y="152"/>
                </a:cxn>
                <a:cxn ang="0">
                  <a:pos x="592" y="228"/>
                </a:cxn>
                <a:cxn ang="0">
                  <a:pos x="392" y="400"/>
                </a:cxn>
                <a:cxn ang="0">
                  <a:pos x="264" y="552"/>
                </a:cxn>
                <a:cxn ang="0">
                  <a:pos x="152" y="760"/>
                </a:cxn>
                <a:cxn ang="0">
                  <a:pos x="40" y="1056"/>
                </a:cxn>
                <a:cxn ang="0">
                  <a:pos x="8" y="1296"/>
                </a:cxn>
                <a:cxn ang="0">
                  <a:pos x="0" y="1488"/>
                </a:cxn>
                <a:cxn ang="0">
                  <a:pos x="8" y="1736"/>
                </a:cxn>
                <a:cxn ang="0">
                  <a:pos x="72" y="1952"/>
                </a:cxn>
                <a:cxn ang="0">
                  <a:pos x="112" y="2144"/>
                </a:cxn>
                <a:cxn ang="0">
                  <a:pos x="288" y="2416"/>
                </a:cxn>
                <a:cxn ang="0">
                  <a:pos x="356" y="2508"/>
                </a:cxn>
                <a:cxn ang="0">
                  <a:pos x="1352" y="3152"/>
                </a:cxn>
                <a:cxn ang="0">
                  <a:pos x="960" y="2888"/>
                </a:cxn>
                <a:cxn ang="0">
                  <a:pos x="720" y="2536"/>
                </a:cxn>
                <a:cxn ang="0">
                  <a:pos x="600" y="2264"/>
                </a:cxn>
                <a:cxn ang="0">
                  <a:pos x="544" y="2056"/>
                </a:cxn>
                <a:cxn ang="0">
                  <a:pos x="528" y="1752"/>
                </a:cxn>
                <a:cxn ang="0">
                  <a:pos x="544" y="1520"/>
                </a:cxn>
                <a:cxn ang="0">
                  <a:pos x="584" y="1316"/>
                </a:cxn>
                <a:cxn ang="0">
                  <a:pos x="640" y="1136"/>
                </a:cxn>
                <a:cxn ang="0">
                  <a:pos x="720" y="968"/>
                </a:cxn>
                <a:cxn ang="0">
                  <a:pos x="838" y="787"/>
                </a:cxn>
                <a:cxn ang="0">
                  <a:pos x="1000" y="632"/>
                </a:cxn>
                <a:cxn ang="0">
                  <a:pos x="1160" y="520"/>
                </a:cxn>
                <a:cxn ang="0">
                  <a:pos x="1352" y="408"/>
                </a:cxn>
                <a:cxn ang="0">
                  <a:pos x="1563" y="329"/>
                </a:cxn>
                <a:cxn ang="0">
                  <a:pos x="1776" y="288"/>
                </a:cxn>
                <a:cxn ang="0">
                  <a:pos x="2136" y="320"/>
                </a:cxn>
                <a:cxn ang="0">
                  <a:pos x="2544" y="504"/>
                </a:cxn>
                <a:cxn ang="0">
                  <a:pos x="2336" y="392"/>
                </a:cxn>
                <a:cxn ang="0">
                  <a:pos x="1632" y="24"/>
                </a:cxn>
              </a:cxnLst>
              <a:rect l="0" t="0" r="r" b="b"/>
              <a:pathLst>
                <a:path w="2544" h="3152">
                  <a:moveTo>
                    <a:pt x="1632" y="24"/>
                  </a:moveTo>
                  <a:lnTo>
                    <a:pt x="1344" y="0"/>
                  </a:lnTo>
                  <a:lnTo>
                    <a:pt x="1112" y="0"/>
                  </a:lnTo>
                  <a:lnTo>
                    <a:pt x="912" y="64"/>
                  </a:lnTo>
                  <a:lnTo>
                    <a:pt x="736" y="152"/>
                  </a:lnTo>
                  <a:lnTo>
                    <a:pt x="592" y="228"/>
                  </a:lnTo>
                  <a:cubicBezTo>
                    <a:pt x="535" y="269"/>
                    <a:pt x="447" y="346"/>
                    <a:pt x="392" y="400"/>
                  </a:cubicBezTo>
                  <a:lnTo>
                    <a:pt x="264" y="552"/>
                  </a:lnTo>
                  <a:lnTo>
                    <a:pt x="152" y="760"/>
                  </a:lnTo>
                  <a:lnTo>
                    <a:pt x="40" y="1056"/>
                  </a:lnTo>
                  <a:lnTo>
                    <a:pt x="8" y="1296"/>
                  </a:lnTo>
                  <a:lnTo>
                    <a:pt x="0" y="1488"/>
                  </a:lnTo>
                  <a:lnTo>
                    <a:pt x="8" y="1736"/>
                  </a:lnTo>
                  <a:lnTo>
                    <a:pt x="72" y="1952"/>
                  </a:lnTo>
                  <a:lnTo>
                    <a:pt x="112" y="2144"/>
                  </a:lnTo>
                  <a:lnTo>
                    <a:pt x="288" y="2416"/>
                  </a:lnTo>
                  <a:lnTo>
                    <a:pt x="356" y="2508"/>
                  </a:lnTo>
                  <a:lnTo>
                    <a:pt x="1352" y="3152"/>
                  </a:lnTo>
                  <a:lnTo>
                    <a:pt x="960" y="2888"/>
                  </a:lnTo>
                  <a:lnTo>
                    <a:pt x="720" y="2536"/>
                  </a:lnTo>
                  <a:lnTo>
                    <a:pt x="600" y="2264"/>
                  </a:lnTo>
                  <a:lnTo>
                    <a:pt x="544" y="2056"/>
                  </a:lnTo>
                  <a:lnTo>
                    <a:pt x="528" y="1752"/>
                  </a:lnTo>
                  <a:lnTo>
                    <a:pt x="544" y="1520"/>
                  </a:lnTo>
                  <a:lnTo>
                    <a:pt x="584" y="1316"/>
                  </a:lnTo>
                  <a:lnTo>
                    <a:pt x="640" y="1136"/>
                  </a:lnTo>
                  <a:lnTo>
                    <a:pt x="720" y="968"/>
                  </a:lnTo>
                  <a:cubicBezTo>
                    <a:pt x="753" y="910"/>
                    <a:pt x="791" y="843"/>
                    <a:pt x="838" y="787"/>
                  </a:cubicBezTo>
                  <a:lnTo>
                    <a:pt x="1000" y="632"/>
                  </a:lnTo>
                  <a:lnTo>
                    <a:pt x="1160" y="520"/>
                  </a:lnTo>
                  <a:lnTo>
                    <a:pt x="1352" y="408"/>
                  </a:lnTo>
                  <a:lnTo>
                    <a:pt x="1563" y="329"/>
                  </a:lnTo>
                  <a:lnTo>
                    <a:pt x="1776" y="288"/>
                  </a:lnTo>
                  <a:lnTo>
                    <a:pt x="2136" y="320"/>
                  </a:lnTo>
                  <a:lnTo>
                    <a:pt x="2544" y="504"/>
                  </a:lnTo>
                  <a:lnTo>
                    <a:pt x="2336" y="392"/>
                  </a:lnTo>
                  <a:lnTo>
                    <a:pt x="1632" y="24"/>
                  </a:lnTo>
                  <a:close/>
                </a:path>
              </a:pathLst>
            </a:custGeom>
            <a:gradFill rotWithShape="0">
              <a:gsLst>
                <a:gs pos="0">
                  <a:srgbClr val="3D7CBB"/>
                </a:gs>
                <a:gs pos="50000">
                  <a:srgbClr val="FFFFFF"/>
                </a:gs>
                <a:gs pos="100000">
                  <a:srgbClr val="3D7CBB"/>
                </a:gs>
              </a:gsLst>
              <a:lin ang="18900000" scaled="1"/>
            </a:gradFill>
            <a:ln w="38100" cmpd="sng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788" y="3235"/>
              <a:ext cx="539" cy="316"/>
            </a:xfrm>
            <a:custGeom>
              <a:avLst/>
              <a:gdLst>
                <a:gd name="T0" fmla="*/ 0 w 539"/>
                <a:gd name="T1" fmla="*/ 0 h 317"/>
                <a:gd name="T2" fmla="*/ 539 w 539"/>
                <a:gd name="T3" fmla="*/ 311 h 317"/>
                <a:gd name="T4" fmla="*/ 0 60000 65536"/>
                <a:gd name="T5" fmla="*/ 0 60000 65536"/>
                <a:gd name="T6" fmla="*/ 0 w 539"/>
                <a:gd name="T7" fmla="*/ 0 h 317"/>
                <a:gd name="T8" fmla="*/ 539 w 539"/>
                <a:gd name="T9" fmla="*/ 317 h 3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39" h="317">
                  <a:moveTo>
                    <a:pt x="0" y="0"/>
                  </a:moveTo>
                  <a:lnTo>
                    <a:pt x="539" y="31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031" y="2351"/>
              <a:ext cx="2538" cy="2795"/>
            </a:xfrm>
            <a:custGeom>
              <a:avLst/>
              <a:gdLst/>
              <a:ahLst/>
              <a:cxnLst>
                <a:cxn ang="0">
                  <a:pos x="1632" y="24"/>
                </a:cxn>
                <a:cxn ang="0">
                  <a:pos x="1344" y="0"/>
                </a:cxn>
                <a:cxn ang="0">
                  <a:pos x="1112" y="0"/>
                </a:cxn>
                <a:cxn ang="0">
                  <a:pos x="912" y="64"/>
                </a:cxn>
                <a:cxn ang="0">
                  <a:pos x="736" y="152"/>
                </a:cxn>
                <a:cxn ang="0">
                  <a:pos x="584" y="248"/>
                </a:cxn>
                <a:cxn ang="0">
                  <a:pos x="392" y="400"/>
                </a:cxn>
                <a:cxn ang="0">
                  <a:pos x="288" y="552"/>
                </a:cxn>
                <a:cxn ang="0">
                  <a:pos x="216" y="632"/>
                </a:cxn>
                <a:cxn ang="0">
                  <a:pos x="152" y="760"/>
                </a:cxn>
                <a:cxn ang="0">
                  <a:pos x="40" y="936"/>
                </a:cxn>
                <a:cxn ang="0">
                  <a:pos x="8" y="1296"/>
                </a:cxn>
                <a:cxn ang="0">
                  <a:pos x="0" y="1488"/>
                </a:cxn>
                <a:cxn ang="0">
                  <a:pos x="8" y="1736"/>
                </a:cxn>
                <a:cxn ang="0">
                  <a:pos x="40" y="1952"/>
                </a:cxn>
                <a:cxn ang="0">
                  <a:pos x="112" y="2144"/>
                </a:cxn>
                <a:cxn ang="0">
                  <a:pos x="244" y="2356"/>
                </a:cxn>
                <a:cxn ang="0">
                  <a:pos x="888" y="2792"/>
                </a:cxn>
                <a:cxn ang="0">
                  <a:pos x="720" y="2536"/>
                </a:cxn>
                <a:cxn ang="0">
                  <a:pos x="600" y="2264"/>
                </a:cxn>
                <a:cxn ang="0">
                  <a:pos x="544" y="2056"/>
                </a:cxn>
                <a:cxn ang="0">
                  <a:pos x="528" y="1752"/>
                </a:cxn>
                <a:cxn ang="0">
                  <a:pos x="544" y="1520"/>
                </a:cxn>
                <a:cxn ang="0">
                  <a:pos x="584" y="1336"/>
                </a:cxn>
                <a:cxn ang="0">
                  <a:pos x="648" y="1152"/>
                </a:cxn>
                <a:cxn ang="0">
                  <a:pos x="740" y="964"/>
                </a:cxn>
                <a:cxn ang="0">
                  <a:pos x="856" y="788"/>
                </a:cxn>
                <a:cxn ang="0">
                  <a:pos x="1000" y="632"/>
                </a:cxn>
                <a:cxn ang="0">
                  <a:pos x="1156" y="496"/>
                </a:cxn>
                <a:cxn ang="0">
                  <a:pos x="1336" y="400"/>
                </a:cxn>
                <a:cxn ang="0">
                  <a:pos x="1563" y="329"/>
                </a:cxn>
                <a:cxn ang="0">
                  <a:pos x="1840" y="288"/>
                </a:cxn>
                <a:cxn ang="0">
                  <a:pos x="2136" y="320"/>
                </a:cxn>
                <a:cxn ang="0">
                  <a:pos x="2536" y="504"/>
                </a:cxn>
                <a:cxn ang="0">
                  <a:pos x="2336" y="392"/>
                </a:cxn>
                <a:cxn ang="0">
                  <a:pos x="1632" y="24"/>
                </a:cxn>
              </a:cxnLst>
              <a:rect l="0" t="0" r="r" b="b"/>
              <a:pathLst>
                <a:path w="2536" h="2792">
                  <a:moveTo>
                    <a:pt x="1632" y="24"/>
                  </a:moveTo>
                  <a:lnTo>
                    <a:pt x="1344" y="0"/>
                  </a:lnTo>
                  <a:lnTo>
                    <a:pt x="1112" y="0"/>
                  </a:lnTo>
                  <a:lnTo>
                    <a:pt x="912" y="64"/>
                  </a:lnTo>
                  <a:lnTo>
                    <a:pt x="736" y="152"/>
                  </a:lnTo>
                  <a:lnTo>
                    <a:pt x="584" y="248"/>
                  </a:lnTo>
                  <a:cubicBezTo>
                    <a:pt x="527" y="289"/>
                    <a:pt x="441" y="349"/>
                    <a:pt x="392" y="400"/>
                  </a:cubicBezTo>
                  <a:lnTo>
                    <a:pt x="288" y="552"/>
                  </a:lnTo>
                  <a:lnTo>
                    <a:pt x="216" y="632"/>
                  </a:lnTo>
                  <a:lnTo>
                    <a:pt x="152" y="760"/>
                  </a:lnTo>
                  <a:lnTo>
                    <a:pt x="40" y="936"/>
                  </a:lnTo>
                  <a:lnTo>
                    <a:pt x="8" y="1296"/>
                  </a:lnTo>
                  <a:lnTo>
                    <a:pt x="0" y="1488"/>
                  </a:lnTo>
                  <a:lnTo>
                    <a:pt x="8" y="1736"/>
                  </a:lnTo>
                  <a:lnTo>
                    <a:pt x="40" y="1952"/>
                  </a:lnTo>
                  <a:lnTo>
                    <a:pt x="112" y="2144"/>
                  </a:lnTo>
                  <a:lnTo>
                    <a:pt x="244" y="2356"/>
                  </a:lnTo>
                  <a:lnTo>
                    <a:pt x="888" y="2792"/>
                  </a:lnTo>
                  <a:lnTo>
                    <a:pt x="720" y="2536"/>
                  </a:lnTo>
                  <a:lnTo>
                    <a:pt x="600" y="2264"/>
                  </a:lnTo>
                  <a:lnTo>
                    <a:pt x="544" y="2056"/>
                  </a:lnTo>
                  <a:lnTo>
                    <a:pt x="528" y="1752"/>
                  </a:lnTo>
                  <a:lnTo>
                    <a:pt x="544" y="1520"/>
                  </a:lnTo>
                  <a:lnTo>
                    <a:pt x="584" y="1336"/>
                  </a:lnTo>
                  <a:lnTo>
                    <a:pt x="648" y="1152"/>
                  </a:lnTo>
                  <a:lnTo>
                    <a:pt x="740" y="964"/>
                  </a:lnTo>
                  <a:cubicBezTo>
                    <a:pt x="775" y="903"/>
                    <a:pt x="813" y="843"/>
                    <a:pt x="856" y="788"/>
                  </a:cubicBezTo>
                  <a:lnTo>
                    <a:pt x="1000" y="632"/>
                  </a:lnTo>
                  <a:lnTo>
                    <a:pt x="1156" y="496"/>
                  </a:lnTo>
                  <a:lnTo>
                    <a:pt x="1336" y="400"/>
                  </a:lnTo>
                  <a:lnTo>
                    <a:pt x="1563" y="329"/>
                  </a:lnTo>
                  <a:lnTo>
                    <a:pt x="1840" y="288"/>
                  </a:lnTo>
                  <a:lnTo>
                    <a:pt x="2136" y="320"/>
                  </a:lnTo>
                  <a:lnTo>
                    <a:pt x="2536" y="504"/>
                  </a:lnTo>
                  <a:lnTo>
                    <a:pt x="2336" y="392"/>
                  </a:lnTo>
                  <a:lnTo>
                    <a:pt x="1632" y="24"/>
                  </a:lnTo>
                  <a:close/>
                </a:path>
              </a:pathLst>
            </a:custGeom>
            <a:gradFill rotWithShape="0">
              <a:gsLst>
                <a:gs pos="0">
                  <a:srgbClr val="3D7CBB"/>
                </a:gs>
                <a:gs pos="50000">
                  <a:srgbClr val="FFFFFF"/>
                </a:gs>
                <a:gs pos="100000">
                  <a:srgbClr val="3D7CBB"/>
                </a:gs>
              </a:gsLst>
              <a:lin ang="18900000" scaled="1"/>
            </a:gradFill>
            <a:ln w="38100" cmpd="sng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3552" y="2048"/>
              <a:ext cx="2495" cy="2692"/>
            </a:xfrm>
            <a:custGeom>
              <a:avLst/>
              <a:gdLst/>
              <a:ahLst/>
              <a:cxnLst>
                <a:cxn ang="0">
                  <a:pos x="1588" y="20"/>
                </a:cxn>
                <a:cxn ang="0">
                  <a:pos x="1366" y="0"/>
                </a:cxn>
                <a:cxn ang="0">
                  <a:pos x="1091" y="16"/>
                </a:cxn>
                <a:cxn ang="0">
                  <a:pos x="895" y="80"/>
                </a:cxn>
                <a:cxn ang="0">
                  <a:pos x="722" y="168"/>
                </a:cxn>
                <a:cxn ang="0">
                  <a:pos x="573" y="264"/>
                </a:cxn>
                <a:cxn ang="0">
                  <a:pos x="400" y="392"/>
                </a:cxn>
                <a:cxn ang="0">
                  <a:pos x="259" y="568"/>
                </a:cxn>
                <a:cxn ang="0">
                  <a:pos x="149" y="776"/>
                </a:cxn>
                <a:cxn ang="0">
                  <a:pos x="63" y="992"/>
                </a:cxn>
                <a:cxn ang="0">
                  <a:pos x="8" y="1312"/>
                </a:cxn>
                <a:cxn ang="0">
                  <a:pos x="0" y="1504"/>
                </a:cxn>
                <a:cxn ang="0">
                  <a:pos x="8" y="1752"/>
                </a:cxn>
                <a:cxn ang="0">
                  <a:pos x="39" y="1968"/>
                </a:cxn>
                <a:cxn ang="0">
                  <a:pos x="110" y="2160"/>
                </a:cxn>
                <a:cxn ang="0">
                  <a:pos x="220" y="2336"/>
                </a:cxn>
                <a:cxn ang="0">
                  <a:pos x="780" y="2692"/>
                </a:cxn>
                <a:cxn ang="0">
                  <a:pos x="706" y="2552"/>
                </a:cxn>
                <a:cxn ang="0">
                  <a:pos x="589" y="2280"/>
                </a:cxn>
                <a:cxn ang="0">
                  <a:pos x="534" y="2072"/>
                </a:cxn>
                <a:cxn ang="0">
                  <a:pos x="516" y="1900"/>
                </a:cxn>
                <a:cxn ang="0">
                  <a:pos x="518" y="1768"/>
                </a:cxn>
                <a:cxn ang="0">
                  <a:pos x="534" y="1536"/>
                </a:cxn>
                <a:cxn ang="0">
                  <a:pos x="556" y="1380"/>
                </a:cxn>
                <a:cxn ang="0">
                  <a:pos x="584" y="1256"/>
                </a:cxn>
                <a:cxn ang="0">
                  <a:pos x="620" y="1152"/>
                </a:cxn>
                <a:cxn ang="0">
                  <a:pos x="706" y="984"/>
                </a:cxn>
                <a:cxn ang="0">
                  <a:pos x="769" y="888"/>
                </a:cxn>
                <a:cxn ang="0">
                  <a:pos x="864" y="756"/>
                </a:cxn>
                <a:cxn ang="0">
                  <a:pos x="981" y="648"/>
                </a:cxn>
                <a:cxn ang="0">
                  <a:pos x="1136" y="520"/>
                </a:cxn>
                <a:cxn ang="0">
                  <a:pos x="1311" y="416"/>
                </a:cxn>
                <a:cxn ang="0">
                  <a:pos x="1534" y="345"/>
                </a:cxn>
                <a:cxn ang="0">
                  <a:pos x="1742" y="304"/>
                </a:cxn>
                <a:cxn ang="0">
                  <a:pos x="2096" y="336"/>
                </a:cxn>
                <a:cxn ang="0">
                  <a:pos x="2496" y="520"/>
                </a:cxn>
                <a:cxn ang="0">
                  <a:pos x="2292" y="408"/>
                </a:cxn>
                <a:cxn ang="0">
                  <a:pos x="1588" y="20"/>
                </a:cxn>
              </a:cxnLst>
              <a:rect l="0" t="0" r="r" b="b"/>
              <a:pathLst>
                <a:path w="2496" h="2692">
                  <a:moveTo>
                    <a:pt x="1588" y="20"/>
                  </a:moveTo>
                  <a:lnTo>
                    <a:pt x="1366" y="0"/>
                  </a:lnTo>
                  <a:lnTo>
                    <a:pt x="1091" y="16"/>
                  </a:lnTo>
                  <a:lnTo>
                    <a:pt x="895" y="80"/>
                  </a:lnTo>
                  <a:lnTo>
                    <a:pt x="722" y="168"/>
                  </a:lnTo>
                  <a:lnTo>
                    <a:pt x="573" y="264"/>
                  </a:lnTo>
                  <a:cubicBezTo>
                    <a:pt x="519" y="301"/>
                    <a:pt x="452" y="341"/>
                    <a:pt x="400" y="392"/>
                  </a:cubicBezTo>
                  <a:lnTo>
                    <a:pt x="259" y="568"/>
                  </a:lnTo>
                  <a:lnTo>
                    <a:pt x="149" y="776"/>
                  </a:lnTo>
                  <a:lnTo>
                    <a:pt x="63" y="992"/>
                  </a:lnTo>
                  <a:lnTo>
                    <a:pt x="8" y="1312"/>
                  </a:lnTo>
                  <a:lnTo>
                    <a:pt x="0" y="1504"/>
                  </a:lnTo>
                  <a:lnTo>
                    <a:pt x="8" y="1752"/>
                  </a:lnTo>
                  <a:lnTo>
                    <a:pt x="39" y="1968"/>
                  </a:lnTo>
                  <a:lnTo>
                    <a:pt x="110" y="2160"/>
                  </a:lnTo>
                  <a:lnTo>
                    <a:pt x="220" y="2336"/>
                  </a:lnTo>
                  <a:lnTo>
                    <a:pt x="780" y="2692"/>
                  </a:lnTo>
                  <a:lnTo>
                    <a:pt x="706" y="2552"/>
                  </a:lnTo>
                  <a:lnTo>
                    <a:pt x="589" y="2280"/>
                  </a:lnTo>
                  <a:lnTo>
                    <a:pt x="534" y="2072"/>
                  </a:lnTo>
                  <a:lnTo>
                    <a:pt x="516" y="1900"/>
                  </a:lnTo>
                  <a:lnTo>
                    <a:pt x="518" y="1768"/>
                  </a:lnTo>
                  <a:cubicBezTo>
                    <a:pt x="521" y="1707"/>
                    <a:pt x="528" y="1601"/>
                    <a:pt x="534" y="1536"/>
                  </a:cubicBezTo>
                  <a:lnTo>
                    <a:pt x="556" y="1380"/>
                  </a:lnTo>
                  <a:lnTo>
                    <a:pt x="584" y="1256"/>
                  </a:lnTo>
                  <a:lnTo>
                    <a:pt x="620" y="1152"/>
                  </a:lnTo>
                  <a:lnTo>
                    <a:pt x="706" y="984"/>
                  </a:lnTo>
                  <a:cubicBezTo>
                    <a:pt x="731" y="940"/>
                    <a:pt x="743" y="926"/>
                    <a:pt x="769" y="888"/>
                  </a:cubicBezTo>
                  <a:cubicBezTo>
                    <a:pt x="795" y="850"/>
                    <a:pt x="829" y="796"/>
                    <a:pt x="864" y="756"/>
                  </a:cubicBezTo>
                  <a:lnTo>
                    <a:pt x="981" y="648"/>
                  </a:lnTo>
                  <a:lnTo>
                    <a:pt x="1136" y="520"/>
                  </a:lnTo>
                  <a:lnTo>
                    <a:pt x="1311" y="416"/>
                  </a:lnTo>
                  <a:lnTo>
                    <a:pt x="1534" y="345"/>
                  </a:lnTo>
                  <a:lnTo>
                    <a:pt x="1742" y="304"/>
                  </a:lnTo>
                  <a:lnTo>
                    <a:pt x="2096" y="336"/>
                  </a:lnTo>
                  <a:lnTo>
                    <a:pt x="2496" y="520"/>
                  </a:lnTo>
                  <a:lnTo>
                    <a:pt x="2292" y="408"/>
                  </a:lnTo>
                  <a:lnTo>
                    <a:pt x="1588" y="20"/>
                  </a:lnTo>
                  <a:close/>
                </a:path>
              </a:pathLst>
            </a:custGeom>
            <a:gradFill rotWithShape="0">
              <a:gsLst>
                <a:gs pos="0">
                  <a:srgbClr val="3D7CBB"/>
                </a:gs>
                <a:gs pos="50000">
                  <a:srgbClr val="FFFFFF"/>
                </a:gs>
                <a:gs pos="100000">
                  <a:srgbClr val="3D7CBB"/>
                </a:gs>
              </a:gsLst>
              <a:lin ang="18900000" scaled="1"/>
            </a:gradFill>
            <a:ln w="38100" cmpd="sng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120" y="1805"/>
              <a:ext cx="2011" cy="2556"/>
            </a:xfrm>
            <a:custGeom>
              <a:avLst/>
              <a:gdLst/>
              <a:ahLst/>
              <a:cxnLst>
                <a:cxn ang="0">
                  <a:pos x="1568" y="20"/>
                </a:cxn>
                <a:cxn ang="0">
                  <a:pos x="1448" y="0"/>
                </a:cxn>
                <a:cxn ang="0">
                  <a:pos x="1296" y="4"/>
                </a:cxn>
                <a:cxn ang="0">
                  <a:pos x="1000" y="52"/>
                </a:cxn>
                <a:cxn ang="0">
                  <a:pos x="808" y="124"/>
                </a:cxn>
                <a:cxn ang="0">
                  <a:pos x="680" y="188"/>
                </a:cxn>
                <a:cxn ang="0">
                  <a:pos x="528" y="300"/>
                </a:cxn>
                <a:cxn ang="0">
                  <a:pos x="376" y="436"/>
                </a:cxn>
                <a:cxn ang="0">
                  <a:pos x="255" y="572"/>
                </a:cxn>
                <a:cxn ang="0">
                  <a:pos x="135" y="780"/>
                </a:cxn>
                <a:cxn ang="0">
                  <a:pos x="57" y="996"/>
                </a:cxn>
                <a:cxn ang="0">
                  <a:pos x="7" y="1316"/>
                </a:cxn>
                <a:cxn ang="0">
                  <a:pos x="0" y="1508"/>
                </a:cxn>
                <a:cxn ang="0">
                  <a:pos x="0" y="1704"/>
                </a:cxn>
                <a:cxn ang="0">
                  <a:pos x="35" y="1972"/>
                </a:cxn>
                <a:cxn ang="0">
                  <a:pos x="99" y="2164"/>
                </a:cxn>
                <a:cxn ang="0">
                  <a:pos x="184" y="2276"/>
                </a:cxn>
                <a:cxn ang="0">
                  <a:pos x="628" y="2556"/>
                </a:cxn>
                <a:cxn ang="0">
                  <a:pos x="552" y="2348"/>
                </a:cxn>
                <a:cxn ang="0">
                  <a:pos x="482" y="2076"/>
                </a:cxn>
                <a:cxn ang="0">
                  <a:pos x="468" y="1772"/>
                </a:cxn>
                <a:cxn ang="0">
                  <a:pos x="482" y="1540"/>
                </a:cxn>
                <a:cxn ang="0">
                  <a:pos x="512" y="1348"/>
                </a:cxn>
                <a:cxn ang="0">
                  <a:pos x="568" y="1152"/>
                </a:cxn>
                <a:cxn ang="0">
                  <a:pos x="638" y="988"/>
                </a:cxn>
                <a:cxn ang="0">
                  <a:pos x="743" y="807"/>
                </a:cxn>
                <a:cxn ang="0">
                  <a:pos x="887" y="652"/>
                </a:cxn>
                <a:cxn ang="0">
                  <a:pos x="1020" y="528"/>
                </a:cxn>
                <a:cxn ang="0">
                  <a:pos x="1185" y="420"/>
                </a:cxn>
                <a:cxn ang="0">
                  <a:pos x="1386" y="349"/>
                </a:cxn>
                <a:cxn ang="0">
                  <a:pos x="1680" y="276"/>
                </a:cxn>
                <a:cxn ang="0">
                  <a:pos x="2012" y="260"/>
                </a:cxn>
                <a:cxn ang="0">
                  <a:pos x="1568" y="20"/>
                </a:cxn>
              </a:cxnLst>
              <a:rect l="0" t="0" r="r" b="b"/>
              <a:pathLst>
                <a:path w="2012" h="2556">
                  <a:moveTo>
                    <a:pt x="1568" y="20"/>
                  </a:moveTo>
                  <a:lnTo>
                    <a:pt x="1448" y="0"/>
                  </a:lnTo>
                  <a:lnTo>
                    <a:pt x="1296" y="4"/>
                  </a:lnTo>
                  <a:lnTo>
                    <a:pt x="1000" y="52"/>
                  </a:lnTo>
                  <a:lnTo>
                    <a:pt x="808" y="124"/>
                  </a:lnTo>
                  <a:lnTo>
                    <a:pt x="680" y="188"/>
                  </a:lnTo>
                  <a:lnTo>
                    <a:pt x="528" y="300"/>
                  </a:lnTo>
                  <a:cubicBezTo>
                    <a:pt x="477" y="341"/>
                    <a:pt x="421" y="391"/>
                    <a:pt x="376" y="436"/>
                  </a:cubicBezTo>
                  <a:lnTo>
                    <a:pt x="255" y="572"/>
                  </a:lnTo>
                  <a:lnTo>
                    <a:pt x="135" y="780"/>
                  </a:lnTo>
                  <a:lnTo>
                    <a:pt x="57" y="996"/>
                  </a:lnTo>
                  <a:lnTo>
                    <a:pt x="7" y="1316"/>
                  </a:lnTo>
                  <a:lnTo>
                    <a:pt x="0" y="1508"/>
                  </a:lnTo>
                  <a:lnTo>
                    <a:pt x="0" y="1704"/>
                  </a:lnTo>
                  <a:lnTo>
                    <a:pt x="35" y="1972"/>
                  </a:lnTo>
                  <a:lnTo>
                    <a:pt x="99" y="2164"/>
                  </a:lnTo>
                  <a:lnTo>
                    <a:pt x="184" y="2276"/>
                  </a:lnTo>
                  <a:lnTo>
                    <a:pt x="628" y="2556"/>
                  </a:lnTo>
                  <a:lnTo>
                    <a:pt x="552" y="2348"/>
                  </a:lnTo>
                  <a:cubicBezTo>
                    <a:pt x="528" y="2268"/>
                    <a:pt x="496" y="2172"/>
                    <a:pt x="482" y="2076"/>
                  </a:cubicBezTo>
                  <a:cubicBezTo>
                    <a:pt x="468" y="1980"/>
                    <a:pt x="468" y="1861"/>
                    <a:pt x="468" y="1772"/>
                  </a:cubicBezTo>
                  <a:cubicBezTo>
                    <a:pt x="468" y="1683"/>
                    <a:pt x="475" y="1611"/>
                    <a:pt x="482" y="1540"/>
                  </a:cubicBezTo>
                  <a:lnTo>
                    <a:pt x="512" y="1348"/>
                  </a:lnTo>
                  <a:lnTo>
                    <a:pt x="568" y="1152"/>
                  </a:lnTo>
                  <a:lnTo>
                    <a:pt x="638" y="988"/>
                  </a:lnTo>
                  <a:cubicBezTo>
                    <a:pt x="667" y="930"/>
                    <a:pt x="701" y="863"/>
                    <a:pt x="743" y="807"/>
                  </a:cubicBezTo>
                  <a:lnTo>
                    <a:pt x="887" y="652"/>
                  </a:lnTo>
                  <a:lnTo>
                    <a:pt x="1020" y="528"/>
                  </a:lnTo>
                  <a:lnTo>
                    <a:pt x="1185" y="420"/>
                  </a:lnTo>
                  <a:lnTo>
                    <a:pt x="1386" y="349"/>
                  </a:lnTo>
                  <a:lnTo>
                    <a:pt x="1680" y="276"/>
                  </a:lnTo>
                  <a:lnTo>
                    <a:pt x="2012" y="260"/>
                  </a:lnTo>
                  <a:lnTo>
                    <a:pt x="1568" y="20"/>
                  </a:lnTo>
                  <a:close/>
                </a:path>
              </a:pathLst>
            </a:custGeom>
            <a:gradFill rotWithShape="0">
              <a:gsLst>
                <a:gs pos="0">
                  <a:srgbClr val="3D7CBB"/>
                </a:gs>
                <a:gs pos="50000">
                  <a:srgbClr val="FFFFFF"/>
                </a:gs>
                <a:gs pos="100000">
                  <a:srgbClr val="3D7CBB"/>
                </a:gs>
              </a:gsLst>
              <a:lin ang="18900000" scaled="1"/>
            </a:gradFill>
            <a:ln w="38100" cmpd="sng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2689" y="1568"/>
              <a:ext cx="1983" cy="2503"/>
            </a:xfrm>
            <a:custGeom>
              <a:avLst/>
              <a:gdLst/>
              <a:ahLst/>
              <a:cxnLst>
                <a:cxn ang="0">
                  <a:pos x="1632" y="40"/>
                </a:cxn>
                <a:cxn ang="0">
                  <a:pos x="1416" y="0"/>
                </a:cxn>
                <a:cxn ang="0">
                  <a:pos x="1292" y="4"/>
                </a:cxn>
                <a:cxn ang="0">
                  <a:pos x="1184" y="24"/>
                </a:cxn>
                <a:cxn ang="0">
                  <a:pos x="976" y="88"/>
                </a:cxn>
                <a:cxn ang="0">
                  <a:pos x="792" y="176"/>
                </a:cxn>
                <a:cxn ang="0">
                  <a:pos x="632" y="264"/>
                </a:cxn>
                <a:cxn ang="0">
                  <a:pos x="496" y="368"/>
                </a:cxn>
                <a:cxn ang="0">
                  <a:pos x="351" y="524"/>
                </a:cxn>
                <a:cxn ang="0">
                  <a:pos x="238" y="654"/>
                </a:cxn>
                <a:cxn ang="0">
                  <a:pos x="126" y="853"/>
                </a:cxn>
                <a:cxn ang="0">
                  <a:pos x="53" y="1059"/>
                </a:cxn>
                <a:cxn ang="0">
                  <a:pos x="7" y="1364"/>
                </a:cxn>
                <a:cxn ang="0">
                  <a:pos x="0" y="1547"/>
                </a:cxn>
                <a:cxn ang="0">
                  <a:pos x="7" y="1784"/>
                </a:cxn>
                <a:cxn ang="0">
                  <a:pos x="33" y="1990"/>
                </a:cxn>
                <a:cxn ang="0">
                  <a:pos x="168" y="2232"/>
                </a:cxn>
                <a:cxn ang="0">
                  <a:pos x="608" y="2504"/>
                </a:cxn>
                <a:cxn ang="0">
                  <a:pos x="540" y="2392"/>
                </a:cxn>
                <a:cxn ang="0">
                  <a:pos x="496" y="2288"/>
                </a:cxn>
                <a:cxn ang="0">
                  <a:pos x="440" y="2024"/>
                </a:cxn>
                <a:cxn ang="0">
                  <a:pos x="428" y="1916"/>
                </a:cxn>
                <a:cxn ang="0">
                  <a:pos x="437" y="1799"/>
                </a:cxn>
                <a:cxn ang="0">
                  <a:pos x="450" y="1578"/>
                </a:cxn>
                <a:cxn ang="0">
                  <a:pos x="478" y="1395"/>
                </a:cxn>
                <a:cxn ang="0">
                  <a:pos x="522" y="1204"/>
                </a:cxn>
                <a:cxn ang="0">
                  <a:pos x="588" y="1036"/>
                </a:cxn>
                <a:cxn ang="0">
                  <a:pos x="693" y="878"/>
                </a:cxn>
                <a:cxn ang="0">
                  <a:pos x="827" y="730"/>
                </a:cxn>
                <a:cxn ang="0">
                  <a:pos x="960" y="624"/>
                </a:cxn>
                <a:cxn ang="0">
                  <a:pos x="1105" y="509"/>
                </a:cxn>
                <a:cxn ang="0">
                  <a:pos x="1352" y="360"/>
                </a:cxn>
                <a:cxn ang="0">
                  <a:pos x="1476" y="296"/>
                </a:cxn>
                <a:cxn ang="0">
                  <a:pos x="1616" y="256"/>
                </a:cxn>
                <a:cxn ang="0">
                  <a:pos x="1796" y="240"/>
                </a:cxn>
                <a:cxn ang="0">
                  <a:pos x="1984" y="248"/>
                </a:cxn>
                <a:cxn ang="0">
                  <a:pos x="1632" y="40"/>
                </a:cxn>
              </a:cxnLst>
              <a:rect l="0" t="0" r="r" b="b"/>
              <a:pathLst>
                <a:path w="1984" h="2504">
                  <a:moveTo>
                    <a:pt x="1632" y="40"/>
                  </a:moveTo>
                  <a:lnTo>
                    <a:pt x="1416" y="0"/>
                  </a:lnTo>
                  <a:lnTo>
                    <a:pt x="1292" y="4"/>
                  </a:lnTo>
                  <a:lnTo>
                    <a:pt x="1184" y="24"/>
                  </a:lnTo>
                  <a:lnTo>
                    <a:pt x="976" y="88"/>
                  </a:lnTo>
                  <a:lnTo>
                    <a:pt x="792" y="176"/>
                  </a:lnTo>
                  <a:lnTo>
                    <a:pt x="632" y="264"/>
                  </a:lnTo>
                  <a:lnTo>
                    <a:pt x="496" y="368"/>
                  </a:lnTo>
                  <a:cubicBezTo>
                    <a:pt x="449" y="411"/>
                    <a:pt x="394" y="476"/>
                    <a:pt x="351" y="524"/>
                  </a:cubicBezTo>
                  <a:lnTo>
                    <a:pt x="238" y="654"/>
                  </a:lnTo>
                  <a:lnTo>
                    <a:pt x="126" y="853"/>
                  </a:lnTo>
                  <a:lnTo>
                    <a:pt x="53" y="1059"/>
                  </a:lnTo>
                  <a:lnTo>
                    <a:pt x="7" y="1364"/>
                  </a:lnTo>
                  <a:lnTo>
                    <a:pt x="0" y="1547"/>
                  </a:lnTo>
                  <a:lnTo>
                    <a:pt x="7" y="1784"/>
                  </a:lnTo>
                  <a:lnTo>
                    <a:pt x="33" y="1990"/>
                  </a:lnTo>
                  <a:lnTo>
                    <a:pt x="168" y="2232"/>
                  </a:lnTo>
                  <a:lnTo>
                    <a:pt x="608" y="2504"/>
                  </a:lnTo>
                  <a:lnTo>
                    <a:pt x="540" y="2392"/>
                  </a:lnTo>
                  <a:lnTo>
                    <a:pt x="496" y="2288"/>
                  </a:lnTo>
                  <a:lnTo>
                    <a:pt x="440" y="2024"/>
                  </a:lnTo>
                  <a:lnTo>
                    <a:pt x="428" y="1916"/>
                  </a:lnTo>
                  <a:lnTo>
                    <a:pt x="437" y="1799"/>
                  </a:lnTo>
                  <a:lnTo>
                    <a:pt x="450" y="1578"/>
                  </a:lnTo>
                  <a:lnTo>
                    <a:pt x="478" y="1395"/>
                  </a:lnTo>
                  <a:lnTo>
                    <a:pt x="522" y="1204"/>
                  </a:lnTo>
                  <a:lnTo>
                    <a:pt x="588" y="1036"/>
                  </a:lnTo>
                  <a:cubicBezTo>
                    <a:pt x="616" y="982"/>
                    <a:pt x="653" y="929"/>
                    <a:pt x="693" y="878"/>
                  </a:cubicBezTo>
                  <a:lnTo>
                    <a:pt x="827" y="730"/>
                  </a:lnTo>
                  <a:lnTo>
                    <a:pt x="960" y="624"/>
                  </a:lnTo>
                  <a:lnTo>
                    <a:pt x="1105" y="509"/>
                  </a:lnTo>
                  <a:lnTo>
                    <a:pt x="1352" y="360"/>
                  </a:lnTo>
                  <a:lnTo>
                    <a:pt x="1476" y="296"/>
                  </a:lnTo>
                  <a:lnTo>
                    <a:pt x="1616" y="256"/>
                  </a:lnTo>
                  <a:lnTo>
                    <a:pt x="1796" y="240"/>
                  </a:lnTo>
                  <a:lnTo>
                    <a:pt x="1984" y="248"/>
                  </a:lnTo>
                  <a:lnTo>
                    <a:pt x="1632" y="40"/>
                  </a:lnTo>
                  <a:close/>
                </a:path>
              </a:pathLst>
            </a:custGeom>
            <a:gradFill rotWithShape="0">
              <a:gsLst>
                <a:gs pos="0">
                  <a:srgbClr val="336699"/>
                </a:gs>
                <a:gs pos="50000">
                  <a:srgbClr val="FFFFFF"/>
                </a:gs>
                <a:gs pos="100000">
                  <a:srgbClr val="336699"/>
                </a:gs>
              </a:gsLst>
              <a:lin ang="18900000" scaled="1"/>
            </a:gradFill>
            <a:ln w="9525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352" y="1345"/>
              <a:ext cx="1948" cy="2457"/>
            </a:xfrm>
            <a:custGeom>
              <a:avLst/>
              <a:gdLst/>
              <a:ahLst/>
              <a:cxnLst>
                <a:cxn ang="0">
                  <a:pos x="1553" y="38"/>
                </a:cxn>
                <a:cxn ang="0">
                  <a:pos x="1347" y="0"/>
                </a:cxn>
                <a:cxn ang="0">
                  <a:pos x="1127" y="23"/>
                </a:cxn>
                <a:cxn ang="0">
                  <a:pos x="929" y="85"/>
                </a:cxn>
                <a:cxn ang="0">
                  <a:pos x="754" y="169"/>
                </a:cxn>
                <a:cxn ang="0">
                  <a:pos x="601" y="254"/>
                </a:cxn>
                <a:cxn ang="0">
                  <a:pos x="472" y="354"/>
                </a:cxn>
                <a:cxn ang="0">
                  <a:pos x="334" y="504"/>
                </a:cxn>
                <a:cxn ang="0">
                  <a:pos x="226" y="628"/>
                </a:cxn>
                <a:cxn ang="0">
                  <a:pos x="120" y="820"/>
                </a:cxn>
                <a:cxn ang="0">
                  <a:pos x="50" y="1018"/>
                </a:cxn>
                <a:cxn ang="0">
                  <a:pos x="7" y="1311"/>
                </a:cxn>
                <a:cxn ang="0">
                  <a:pos x="0" y="1487"/>
                </a:cxn>
                <a:cxn ang="0">
                  <a:pos x="8" y="1736"/>
                </a:cxn>
                <a:cxn ang="0">
                  <a:pos x="31" y="1912"/>
                </a:cxn>
                <a:cxn ang="0">
                  <a:pos x="120" y="2200"/>
                </a:cxn>
                <a:cxn ang="0">
                  <a:pos x="496" y="2456"/>
                </a:cxn>
                <a:cxn ang="0">
                  <a:pos x="424" y="2192"/>
                </a:cxn>
                <a:cxn ang="0">
                  <a:pos x="408" y="1920"/>
                </a:cxn>
                <a:cxn ang="0">
                  <a:pos x="416" y="1729"/>
                </a:cxn>
                <a:cxn ang="0">
                  <a:pos x="428" y="1516"/>
                </a:cxn>
                <a:cxn ang="0">
                  <a:pos x="455" y="1340"/>
                </a:cxn>
                <a:cxn ang="0">
                  <a:pos x="497" y="1157"/>
                </a:cxn>
                <a:cxn ang="0">
                  <a:pos x="560" y="992"/>
                </a:cxn>
                <a:cxn ang="0">
                  <a:pos x="659" y="844"/>
                </a:cxn>
                <a:cxn ang="0">
                  <a:pos x="787" y="701"/>
                </a:cxn>
                <a:cxn ang="0">
                  <a:pos x="912" y="580"/>
                </a:cxn>
                <a:cxn ang="0">
                  <a:pos x="1044" y="476"/>
                </a:cxn>
                <a:cxn ang="0">
                  <a:pos x="1172" y="388"/>
                </a:cxn>
                <a:cxn ang="0">
                  <a:pos x="1288" y="332"/>
                </a:cxn>
                <a:cxn ang="0">
                  <a:pos x="1412" y="280"/>
                </a:cxn>
                <a:cxn ang="0">
                  <a:pos x="1538" y="246"/>
                </a:cxn>
                <a:cxn ang="0">
                  <a:pos x="1636" y="228"/>
                </a:cxn>
                <a:cxn ang="0">
                  <a:pos x="1764" y="224"/>
                </a:cxn>
                <a:cxn ang="0">
                  <a:pos x="1948" y="256"/>
                </a:cxn>
                <a:cxn ang="0">
                  <a:pos x="1553" y="38"/>
                </a:cxn>
              </a:cxnLst>
              <a:rect l="0" t="0" r="r" b="b"/>
              <a:pathLst>
                <a:path w="1948" h="2456">
                  <a:moveTo>
                    <a:pt x="1553" y="38"/>
                  </a:moveTo>
                  <a:lnTo>
                    <a:pt x="1347" y="0"/>
                  </a:lnTo>
                  <a:lnTo>
                    <a:pt x="1127" y="23"/>
                  </a:lnTo>
                  <a:lnTo>
                    <a:pt x="929" y="85"/>
                  </a:lnTo>
                  <a:lnTo>
                    <a:pt x="754" y="169"/>
                  </a:lnTo>
                  <a:lnTo>
                    <a:pt x="601" y="254"/>
                  </a:lnTo>
                  <a:lnTo>
                    <a:pt x="472" y="354"/>
                  </a:lnTo>
                  <a:cubicBezTo>
                    <a:pt x="427" y="395"/>
                    <a:pt x="375" y="457"/>
                    <a:pt x="334" y="504"/>
                  </a:cubicBezTo>
                  <a:lnTo>
                    <a:pt x="226" y="628"/>
                  </a:lnTo>
                  <a:lnTo>
                    <a:pt x="120" y="820"/>
                  </a:lnTo>
                  <a:lnTo>
                    <a:pt x="50" y="1018"/>
                  </a:lnTo>
                  <a:lnTo>
                    <a:pt x="7" y="1311"/>
                  </a:lnTo>
                  <a:lnTo>
                    <a:pt x="0" y="1487"/>
                  </a:lnTo>
                  <a:lnTo>
                    <a:pt x="8" y="1736"/>
                  </a:lnTo>
                  <a:lnTo>
                    <a:pt x="31" y="1912"/>
                  </a:lnTo>
                  <a:lnTo>
                    <a:pt x="120" y="2200"/>
                  </a:lnTo>
                  <a:lnTo>
                    <a:pt x="496" y="2456"/>
                  </a:lnTo>
                  <a:lnTo>
                    <a:pt x="424" y="2192"/>
                  </a:lnTo>
                  <a:lnTo>
                    <a:pt x="408" y="1920"/>
                  </a:lnTo>
                  <a:lnTo>
                    <a:pt x="416" y="1729"/>
                  </a:lnTo>
                  <a:lnTo>
                    <a:pt x="428" y="1516"/>
                  </a:lnTo>
                  <a:lnTo>
                    <a:pt x="455" y="1340"/>
                  </a:lnTo>
                  <a:lnTo>
                    <a:pt x="497" y="1157"/>
                  </a:lnTo>
                  <a:lnTo>
                    <a:pt x="560" y="992"/>
                  </a:lnTo>
                  <a:cubicBezTo>
                    <a:pt x="587" y="940"/>
                    <a:pt x="621" y="892"/>
                    <a:pt x="659" y="844"/>
                  </a:cubicBezTo>
                  <a:lnTo>
                    <a:pt x="787" y="701"/>
                  </a:lnTo>
                  <a:lnTo>
                    <a:pt x="912" y="580"/>
                  </a:lnTo>
                  <a:lnTo>
                    <a:pt x="1044" y="476"/>
                  </a:lnTo>
                  <a:lnTo>
                    <a:pt x="1172" y="388"/>
                  </a:lnTo>
                  <a:lnTo>
                    <a:pt x="1288" y="332"/>
                  </a:lnTo>
                  <a:lnTo>
                    <a:pt x="1412" y="280"/>
                  </a:lnTo>
                  <a:lnTo>
                    <a:pt x="1538" y="246"/>
                  </a:lnTo>
                  <a:lnTo>
                    <a:pt x="1636" y="228"/>
                  </a:lnTo>
                  <a:lnTo>
                    <a:pt x="1764" y="224"/>
                  </a:lnTo>
                  <a:lnTo>
                    <a:pt x="1948" y="256"/>
                  </a:lnTo>
                  <a:lnTo>
                    <a:pt x="1553" y="38"/>
                  </a:lnTo>
                  <a:close/>
                </a:path>
              </a:pathLst>
            </a:custGeom>
            <a:gradFill rotWithShape="0">
              <a:gsLst>
                <a:gs pos="0">
                  <a:srgbClr val="336699"/>
                </a:gs>
                <a:gs pos="50000">
                  <a:srgbClr val="FFFFFF"/>
                </a:gs>
                <a:gs pos="100000">
                  <a:srgbClr val="336699"/>
                </a:gs>
              </a:gsLst>
              <a:lin ang="18900000" scaled="1"/>
            </a:gradFill>
            <a:ln w="9525">
              <a:solidFill>
                <a:srgbClr val="33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grpSp>
          <p:nvGrpSpPr>
            <p:cNvPr id="16" name="Group 18"/>
            <p:cNvGrpSpPr>
              <a:grpSpLocks/>
            </p:cNvGrpSpPr>
            <p:nvPr/>
          </p:nvGrpSpPr>
          <p:grpSpPr bwMode="auto">
            <a:xfrm>
              <a:off x="5569" y="3216"/>
              <a:ext cx="2688" cy="3024"/>
              <a:chOff x="1584" y="960"/>
              <a:chExt cx="2688" cy="3024"/>
            </a:xfrm>
          </p:grpSpPr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>
                <a:off x="1584" y="960"/>
                <a:ext cx="2688" cy="3024"/>
              </a:xfrm>
              <a:prstGeom prst="ellipse">
                <a:avLst/>
              </a:prstGeom>
              <a:solidFill>
                <a:srgbClr val="336699"/>
              </a:solidFill>
              <a:ln w="9525">
                <a:solidFill>
                  <a:srgbClr val="3366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Oval 20"/>
              <p:cNvSpPr>
                <a:spLocks noChangeArrowheads="1"/>
              </p:cNvSpPr>
              <p:nvPr/>
            </p:nvSpPr>
            <p:spPr bwMode="auto">
              <a:xfrm>
                <a:off x="1680" y="1053"/>
                <a:ext cx="2496" cy="2838"/>
              </a:xfrm>
              <a:prstGeom prst="ellipse">
                <a:avLst/>
              </a:prstGeom>
              <a:solidFill>
                <a:srgbClr val="C1D4E1"/>
              </a:solidFill>
              <a:ln w="9525">
                <a:solidFill>
                  <a:srgbClr val="3366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21"/>
              <p:cNvSpPr>
                <a:spLocks/>
              </p:cNvSpPr>
              <p:nvPr/>
            </p:nvSpPr>
            <p:spPr bwMode="auto">
              <a:xfrm>
                <a:off x="2400" y="1056"/>
                <a:ext cx="1032" cy="2528"/>
              </a:xfrm>
              <a:custGeom>
                <a:avLst/>
                <a:gdLst>
                  <a:gd name="T0" fmla="*/ 48 w 1032"/>
                  <a:gd name="T1" fmla="*/ 1200 h 2528"/>
                  <a:gd name="T2" fmla="*/ 0 w 1032"/>
                  <a:gd name="T3" fmla="*/ 96 h 2528"/>
                  <a:gd name="T4" fmla="*/ 336 w 1032"/>
                  <a:gd name="T5" fmla="*/ 0 h 2528"/>
                  <a:gd name="T6" fmla="*/ 528 w 1032"/>
                  <a:gd name="T7" fmla="*/ 0 h 2528"/>
                  <a:gd name="T8" fmla="*/ 592 w 1032"/>
                  <a:gd name="T9" fmla="*/ 136 h 2528"/>
                  <a:gd name="T10" fmla="*/ 808 w 1032"/>
                  <a:gd name="T11" fmla="*/ 448 h 2528"/>
                  <a:gd name="T12" fmla="*/ 976 w 1032"/>
                  <a:gd name="T13" fmla="*/ 936 h 2528"/>
                  <a:gd name="T14" fmla="*/ 1032 w 1032"/>
                  <a:gd name="T15" fmla="*/ 1392 h 2528"/>
                  <a:gd name="T16" fmla="*/ 960 w 1032"/>
                  <a:gd name="T17" fmla="*/ 1728 h 2528"/>
                  <a:gd name="T18" fmla="*/ 832 w 1032"/>
                  <a:gd name="T19" fmla="*/ 2032 h 2528"/>
                  <a:gd name="T20" fmla="*/ 672 w 1032"/>
                  <a:gd name="T21" fmla="*/ 2256 h 2528"/>
                  <a:gd name="T22" fmla="*/ 312 w 1032"/>
                  <a:gd name="T23" fmla="*/ 2528 h 2528"/>
                  <a:gd name="T24" fmla="*/ 48 w 1032"/>
                  <a:gd name="T25" fmla="*/ 1152 h 252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32"/>
                  <a:gd name="T40" fmla="*/ 0 h 2528"/>
                  <a:gd name="T41" fmla="*/ 1032 w 1032"/>
                  <a:gd name="T42" fmla="*/ 2528 h 252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32" h="2528">
                    <a:moveTo>
                      <a:pt x="48" y="1200"/>
                    </a:moveTo>
                    <a:lnTo>
                      <a:pt x="0" y="96"/>
                    </a:lnTo>
                    <a:lnTo>
                      <a:pt x="336" y="0"/>
                    </a:lnTo>
                    <a:lnTo>
                      <a:pt x="528" y="0"/>
                    </a:lnTo>
                    <a:lnTo>
                      <a:pt x="592" y="136"/>
                    </a:lnTo>
                    <a:lnTo>
                      <a:pt x="808" y="448"/>
                    </a:lnTo>
                    <a:lnTo>
                      <a:pt x="976" y="936"/>
                    </a:lnTo>
                    <a:lnTo>
                      <a:pt x="1032" y="1392"/>
                    </a:lnTo>
                    <a:lnTo>
                      <a:pt x="960" y="1728"/>
                    </a:lnTo>
                    <a:lnTo>
                      <a:pt x="832" y="2032"/>
                    </a:lnTo>
                    <a:lnTo>
                      <a:pt x="672" y="2256"/>
                    </a:lnTo>
                    <a:lnTo>
                      <a:pt x="312" y="2528"/>
                    </a:lnTo>
                    <a:lnTo>
                      <a:pt x="48" y="1152"/>
                    </a:lnTo>
                  </a:path>
                </a:pathLst>
              </a:custGeom>
              <a:solidFill>
                <a:srgbClr val="66A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44" name="Group 22"/>
              <p:cNvGrpSpPr>
                <a:grpSpLocks/>
              </p:cNvGrpSpPr>
              <p:nvPr/>
            </p:nvGrpSpPr>
            <p:grpSpPr bwMode="auto">
              <a:xfrm>
                <a:off x="2112" y="1440"/>
                <a:ext cx="1008" cy="1629"/>
                <a:chOff x="4560" y="3054"/>
                <a:chExt cx="1008" cy="1629"/>
              </a:xfrm>
            </p:grpSpPr>
            <p:sp>
              <p:nvSpPr>
                <p:cNvPr id="47" name="Freeform 23"/>
                <p:cNvSpPr>
                  <a:spLocks/>
                </p:cNvSpPr>
                <p:nvPr/>
              </p:nvSpPr>
              <p:spPr bwMode="auto">
                <a:xfrm>
                  <a:off x="4680" y="3054"/>
                  <a:ext cx="840" cy="1629"/>
                </a:xfrm>
                <a:custGeom>
                  <a:avLst/>
                  <a:gdLst>
                    <a:gd name="T0" fmla="*/ 264 w 840"/>
                    <a:gd name="T1" fmla="*/ 0 h 1680"/>
                    <a:gd name="T2" fmla="*/ 840 w 840"/>
                    <a:gd name="T3" fmla="*/ 0 h 1680"/>
                    <a:gd name="T4" fmla="*/ 840 w 840"/>
                    <a:gd name="T5" fmla="*/ 1396 h 1680"/>
                    <a:gd name="T6" fmla="*/ 80 w 840"/>
                    <a:gd name="T7" fmla="*/ 1396 h 1680"/>
                    <a:gd name="T8" fmla="*/ 72 w 840"/>
                    <a:gd name="T9" fmla="*/ 1317 h 1680"/>
                    <a:gd name="T10" fmla="*/ 744 w 840"/>
                    <a:gd name="T11" fmla="*/ 1317 h 1680"/>
                    <a:gd name="T12" fmla="*/ 744 w 840"/>
                    <a:gd name="T13" fmla="*/ 79 h 1680"/>
                    <a:gd name="T14" fmla="*/ 0 w 840"/>
                    <a:gd name="T15" fmla="*/ 79 h 1680"/>
                    <a:gd name="T16" fmla="*/ 264 w 840"/>
                    <a:gd name="T17" fmla="*/ 0 h 168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40"/>
                    <a:gd name="T28" fmla="*/ 0 h 1680"/>
                    <a:gd name="T29" fmla="*/ 840 w 840"/>
                    <a:gd name="T30" fmla="*/ 1680 h 168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40" h="1680">
                      <a:moveTo>
                        <a:pt x="264" y="0"/>
                      </a:moveTo>
                      <a:lnTo>
                        <a:pt x="840" y="0"/>
                      </a:lnTo>
                      <a:lnTo>
                        <a:pt x="840" y="1680"/>
                      </a:lnTo>
                      <a:lnTo>
                        <a:pt x="80" y="1680"/>
                      </a:lnTo>
                      <a:lnTo>
                        <a:pt x="72" y="1584"/>
                      </a:lnTo>
                      <a:lnTo>
                        <a:pt x="744" y="1584"/>
                      </a:lnTo>
                      <a:lnTo>
                        <a:pt x="744" y="96"/>
                      </a:lnTo>
                      <a:lnTo>
                        <a:pt x="0" y="96"/>
                      </a:lnTo>
                      <a:lnTo>
                        <a:pt x="264" y="0"/>
                      </a:lnTo>
                      <a:close/>
                    </a:path>
                  </a:pathLst>
                </a:custGeom>
                <a:solidFill>
                  <a:srgbClr val="46729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Freeform 24"/>
                <p:cNvSpPr>
                  <a:spLocks/>
                </p:cNvSpPr>
                <p:nvPr/>
              </p:nvSpPr>
              <p:spPr bwMode="auto">
                <a:xfrm>
                  <a:off x="4560" y="3101"/>
                  <a:ext cx="920" cy="1535"/>
                </a:xfrm>
                <a:custGeom>
                  <a:avLst/>
                  <a:gdLst>
                    <a:gd name="T0" fmla="*/ 0 w 920"/>
                    <a:gd name="T1" fmla="*/ 0 h 1584"/>
                    <a:gd name="T2" fmla="*/ 920 w 920"/>
                    <a:gd name="T3" fmla="*/ 0 h 1584"/>
                    <a:gd name="T4" fmla="*/ 912 w 920"/>
                    <a:gd name="T5" fmla="*/ 1312 h 1584"/>
                    <a:gd name="T6" fmla="*/ 96 w 920"/>
                    <a:gd name="T7" fmla="*/ 1312 h 158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20"/>
                    <a:gd name="T13" fmla="*/ 0 h 1584"/>
                    <a:gd name="T14" fmla="*/ 920 w 920"/>
                    <a:gd name="T15" fmla="*/ 1584 h 158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20" h="1584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12" y="1584"/>
                      </a:lnTo>
                      <a:lnTo>
                        <a:pt x="96" y="1584"/>
                      </a:lnTo>
                    </a:path>
                  </a:pathLst>
                </a:custGeom>
                <a:solidFill>
                  <a:srgbClr val="729DBA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Rectangle 25"/>
                <p:cNvSpPr>
                  <a:spLocks noChangeArrowheads="1"/>
                </p:cNvSpPr>
                <p:nvPr/>
              </p:nvSpPr>
              <p:spPr bwMode="auto">
                <a:xfrm>
                  <a:off x="5520" y="3426"/>
                  <a:ext cx="48" cy="140"/>
                </a:xfrm>
                <a:prstGeom prst="rect">
                  <a:avLst/>
                </a:prstGeom>
                <a:solidFill>
                  <a:srgbClr val="729DBA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Rectangle 26"/>
                <p:cNvSpPr>
                  <a:spLocks noChangeArrowheads="1"/>
                </p:cNvSpPr>
                <p:nvPr/>
              </p:nvSpPr>
              <p:spPr bwMode="auto">
                <a:xfrm>
                  <a:off x="5520" y="4310"/>
                  <a:ext cx="48" cy="140"/>
                </a:xfrm>
                <a:prstGeom prst="rect">
                  <a:avLst/>
                </a:prstGeom>
                <a:solidFill>
                  <a:srgbClr val="729DBA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5" name="Freeform 27"/>
              <p:cNvSpPr>
                <a:spLocks/>
              </p:cNvSpPr>
              <p:nvPr/>
            </p:nvSpPr>
            <p:spPr bwMode="auto">
              <a:xfrm>
                <a:off x="2752" y="1040"/>
                <a:ext cx="1195" cy="2880"/>
              </a:xfrm>
              <a:custGeom>
                <a:avLst/>
                <a:gdLst>
                  <a:gd name="T0" fmla="*/ 0 w 1195"/>
                  <a:gd name="T1" fmla="*/ 2568 h 2880"/>
                  <a:gd name="T2" fmla="*/ 440 w 1195"/>
                  <a:gd name="T3" fmla="*/ 2128 h 2880"/>
                  <a:gd name="T4" fmla="*/ 592 w 1195"/>
                  <a:gd name="T5" fmla="*/ 1792 h 2880"/>
                  <a:gd name="T6" fmla="*/ 656 w 1195"/>
                  <a:gd name="T7" fmla="*/ 1552 h 2880"/>
                  <a:gd name="T8" fmla="*/ 672 w 1195"/>
                  <a:gd name="T9" fmla="*/ 1288 h 2880"/>
                  <a:gd name="T10" fmla="*/ 592 w 1195"/>
                  <a:gd name="T11" fmla="*/ 816 h 2880"/>
                  <a:gd name="T12" fmla="*/ 408 w 1195"/>
                  <a:gd name="T13" fmla="*/ 400 h 2880"/>
                  <a:gd name="T14" fmla="*/ 168 w 1195"/>
                  <a:gd name="T15" fmla="*/ 0 h 2880"/>
                  <a:gd name="T16" fmla="*/ 416 w 1195"/>
                  <a:gd name="T17" fmla="*/ 32 h 2880"/>
                  <a:gd name="T18" fmla="*/ 728 w 1195"/>
                  <a:gd name="T19" fmla="*/ 480 h 2880"/>
                  <a:gd name="T20" fmla="*/ 880 w 1195"/>
                  <a:gd name="T21" fmla="*/ 984 h 2880"/>
                  <a:gd name="T22" fmla="*/ 936 w 1195"/>
                  <a:gd name="T23" fmla="*/ 1528 h 2880"/>
                  <a:gd name="T24" fmla="*/ 811 w 1195"/>
                  <a:gd name="T25" fmla="*/ 2020 h 2880"/>
                  <a:gd name="T26" fmla="*/ 523 w 1195"/>
                  <a:gd name="T27" fmla="*/ 2404 h 2880"/>
                  <a:gd name="T28" fmla="*/ 120 w 1195"/>
                  <a:gd name="T29" fmla="*/ 2752 h 2880"/>
                  <a:gd name="T30" fmla="*/ 248 w 1195"/>
                  <a:gd name="T31" fmla="*/ 2880 h 2880"/>
                  <a:gd name="T32" fmla="*/ 608 w 1195"/>
                  <a:gd name="T33" fmla="*/ 2664 h 2880"/>
                  <a:gd name="T34" fmla="*/ 928 w 1195"/>
                  <a:gd name="T35" fmla="*/ 2328 h 2880"/>
                  <a:gd name="T36" fmla="*/ 1080 w 1195"/>
                  <a:gd name="T37" fmla="*/ 2064 h 2880"/>
                  <a:gd name="T38" fmla="*/ 1176 w 1195"/>
                  <a:gd name="T39" fmla="*/ 1656 h 2880"/>
                  <a:gd name="T40" fmla="*/ 1184 w 1195"/>
                  <a:gd name="T41" fmla="*/ 1320 h 2880"/>
                  <a:gd name="T42" fmla="*/ 1112 w 1195"/>
                  <a:gd name="T43" fmla="*/ 904 h 2880"/>
                  <a:gd name="T44" fmla="*/ 960 w 1195"/>
                  <a:gd name="T45" fmla="*/ 496 h 2880"/>
                  <a:gd name="T46" fmla="*/ 744 w 1195"/>
                  <a:gd name="T47" fmla="*/ 144 h 288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95"/>
                  <a:gd name="T73" fmla="*/ 0 h 2880"/>
                  <a:gd name="T74" fmla="*/ 1195 w 1195"/>
                  <a:gd name="T75" fmla="*/ 2880 h 288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95" h="2880">
                    <a:moveTo>
                      <a:pt x="0" y="2568"/>
                    </a:moveTo>
                    <a:cubicBezTo>
                      <a:pt x="73" y="2495"/>
                      <a:pt x="341" y="2257"/>
                      <a:pt x="440" y="2128"/>
                    </a:cubicBezTo>
                    <a:cubicBezTo>
                      <a:pt x="539" y="1999"/>
                      <a:pt x="556" y="1888"/>
                      <a:pt x="592" y="1792"/>
                    </a:cubicBezTo>
                    <a:cubicBezTo>
                      <a:pt x="628" y="1696"/>
                      <a:pt x="643" y="1636"/>
                      <a:pt x="656" y="1552"/>
                    </a:cubicBezTo>
                    <a:cubicBezTo>
                      <a:pt x="669" y="1468"/>
                      <a:pt x="683" y="1411"/>
                      <a:pt x="672" y="1288"/>
                    </a:cubicBezTo>
                    <a:cubicBezTo>
                      <a:pt x="661" y="1165"/>
                      <a:pt x="636" y="964"/>
                      <a:pt x="592" y="816"/>
                    </a:cubicBezTo>
                    <a:cubicBezTo>
                      <a:pt x="548" y="668"/>
                      <a:pt x="479" y="536"/>
                      <a:pt x="408" y="400"/>
                    </a:cubicBezTo>
                    <a:cubicBezTo>
                      <a:pt x="337" y="264"/>
                      <a:pt x="167" y="61"/>
                      <a:pt x="168" y="0"/>
                    </a:cubicBezTo>
                    <a:lnTo>
                      <a:pt x="416" y="32"/>
                    </a:lnTo>
                    <a:cubicBezTo>
                      <a:pt x="509" y="112"/>
                      <a:pt x="651" y="321"/>
                      <a:pt x="728" y="480"/>
                    </a:cubicBezTo>
                    <a:cubicBezTo>
                      <a:pt x="805" y="639"/>
                      <a:pt x="845" y="809"/>
                      <a:pt x="880" y="984"/>
                    </a:cubicBezTo>
                    <a:cubicBezTo>
                      <a:pt x="915" y="1159"/>
                      <a:pt x="948" y="1355"/>
                      <a:pt x="936" y="1528"/>
                    </a:cubicBezTo>
                    <a:cubicBezTo>
                      <a:pt x="924" y="1701"/>
                      <a:pt x="880" y="1874"/>
                      <a:pt x="811" y="2020"/>
                    </a:cubicBezTo>
                    <a:cubicBezTo>
                      <a:pt x="742" y="2166"/>
                      <a:pt x="638" y="2282"/>
                      <a:pt x="523" y="2404"/>
                    </a:cubicBezTo>
                    <a:cubicBezTo>
                      <a:pt x="408" y="2526"/>
                      <a:pt x="166" y="2673"/>
                      <a:pt x="120" y="2752"/>
                    </a:cubicBezTo>
                    <a:lnTo>
                      <a:pt x="248" y="2880"/>
                    </a:lnTo>
                    <a:cubicBezTo>
                      <a:pt x="329" y="2865"/>
                      <a:pt x="495" y="2756"/>
                      <a:pt x="608" y="2664"/>
                    </a:cubicBezTo>
                    <a:cubicBezTo>
                      <a:pt x="721" y="2572"/>
                      <a:pt x="849" y="2428"/>
                      <a:pt x="928" y="2328"/>
                    </a:cubicBezTo>
                    <a:cubicBezTo>
                      <a:pt x="1007" y="2228"/>
                      <a:pt x="1039" y="2176"/>
                      <a:pt x="1080" y="2064"/>
                    </a:cubicBezTo>
                    <a:cubicBezTo>
                      <a:pt x="1121" y="1952"/>
                      <a:pt x="1159" y="1780"/>
                      <a:pt x="1176" y="1656"/>
                    </a:cubicBezTo>
                    <a:cubicBezTo>
                      <a:pt x="1193" y="1532"/>
                      <a:pt x="1195" y="1445"/>
                      <a:pt x="1184" y="1320"/>
                    </a:cubicBezTo>
                    <a:cubicBezTo>
                      <a:pt x="1173" y="1195"/>
                      <a:pt x="1149" y="1041"/>
                      <a:pt x="1112" y="904"/>
                    </a:cubicBezTo>
                    <a:cubicBezTo>
                      <a:pt x="1075" y="767"/>
                      <a:pt x="1021" y="623"/>
                      <a:pt x="960" y="496"/>
                    </a:cubicBezTo>
                    <a:cubicBezTo>
                      <a:pt x="899" y="369"/>
                      <a:pt x="789" y="217"/>
                      <a:pt x="744" y="144"/>
                    </a:cubicBez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28"/>
              <p:cNvSpPr>
                <a:spLocks/>
              </p:cNvSpPr>
              <p:nvPr/>
            </p:nvSpPr>
            <p:spPr bwMode="auto">
              <a:xfrm>
                <a:off x="1625" y="1041"/>
                <a:ext cx="1399" cy="2896"/>
              </a:xfrm>
              <a:custGeom>
                <a:avLst/>
                <a:gdLst>
                  <a:gd name="T0" fmla="*/ 1099 w 1399"/>
                  <a:gd name="T1" fmla="*/ 0 h 2988"/>
                  <a:gd name="T2" fmla="*/ 943 w 1399"/>
                  <a:gd name="T3" fmla="*/ 24 h 2988"/>
                  <a:gd name="T4" fmla="*/ 775 w 1399"/>
                  <a:gd name="T5" fmla="*/ 79 h 2988"/>
                  <a:gd name="T6" fmla="*/ 619 w 1399"/>
                  <a:gd name="T7" fmla="*/ 169 h 2988"/>
                  <a:gd name="T8" fmla="*/ 511 w 1399"/>
                  <a:gd name="T9" fmla="*/ 238 h 2988"/>
                  <a:gd name="T10" fmla="*/ 217 w 1399"/>
                  <a:gd name="T11" fmla="*/ 532 h 2988"/>
                  <a:gd name="T12" fmla="*/ 61 w 1399"/>
                  <a:gd name="T13" fmla="*/ 885 h 2988"/>
                  <a:gd name="T14" fmla="*/ 1 w 1399"/>
                  <a:gd name="T15" fmla="*/ 1238 h 2988"/>
                  <a:gd name="T16" fmla="*/ 67 w 1399"/>
                  <a:gd name="T17" fmla="*/ 1587 h 2988"/>
                  <a:gd name="T18" fmla="*/ 205 w 1399"/>
                  <a:gd name="T19" fmla="*/ 1884 h 2988"/>
                  <a:gd name="T20" fmla="*/ 451 w 1399"/>
                  <a:gd name="T21" fmla="*/ 2149 h 2988"/>
                  <a:gd name="T22" fmla="*/ 661 w 1399"/>
                  <a:gd name="T23" fmla="*/ 2303 h 2988"/>
                  <a:gd name="T24" fmla="*/ 991 w 1399"/>
                  <a:gd name="T25" fmla="*/ 2432 h 2988"/>
                  <a:gd name="T26" fmla="*/ 1207 w 1399"/>
                  <a:gd name="T27" fmla="*/ 2477 h 2988"/>
                  <a:gd name="T28" fmla="*/ 1321 w 1399"/>
                  <a:gd name="T29" fmla="*/ 2471 h 2988"/>
                  <a:gd name="T30" fmla="*/ 1399 w 1399"/>
                  <a:gd name="T31" fmla="*/ 2457 h 2988"/>
                  <a:gd name="T32" fmla="*/ 1015 w 1399"/>
                  <a:gd name="T33" fmla="*/ 1800 h 2988"/>
                  <a:gd name="T34" fmla="*/ 1303 w 1399"/>
                  <a:gd name="T35" fmla="*/ 1562 h 2988"/>
                  <a:gd name="T36" fmla="*/ 1015 w 1399"/>
                  <a:gd name="T37" fmla="*/ 845 h 2988"/>
                  <a:gd name="T38" fmla="*/ 1159 w 1399"/>
                  <a:gd name="T39" fmla="*/ 646 h 2988"/>
                  <a:gd name="T40" fmla="*/ 1099 w 1399"/>
                  <a:gd name="T41" fmla="*/ 0 h 29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399"/>
                  <a:gd name="T64" fmla="*/ 0 h 2988"/>
                  <a:gd name="T65" fmla="*/ 1399 w 1399"/>
                  <a:gd name="T66" fmla="*/ 2988 h 298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399" h="2988">
                    <a:moveTo>
                      <a:pt x="1099" y="0"/>
                    </a:moveTo>
                    <a:lnTo>
                      <a:pt x="943" y="30"/>
                    </a:lnTo>
                    <a:lnTo>
                      <a:pt x="775" y="96"/>
                    </a:lnTo>
                    <a:lnTo>
                      <a:pt x="619" y="204"/>
                    </a:lnTo>
                    <a:lnTo>
                      <a:pt x="511" y="288"/>
                    </a:lnTo>
                    <a:cubicBezTo>
                      <a:pt x="444" y="361"/>
                      <a:pt x="292" y="512"/>
                      <a:pt x="217" y="642"/>
                    </a:cubicBezTo>
                    <a:cubicBezTo>
                      <a:pt x="142" y="772"/>
                      <a:pt x="97" y="926"/>
                      <a:pt x="61" y="1068"/>
                    </a:cubicBezTo>
                    <a:cubicBezTo>
                      <a:pt x="25" y="1210"/>
                      <a:pt x="0" y="1353"/>
                      <a:pt x="1" y="1494"/>
                    </a:cubicBezTo>
                    <a:cubicBezTo>
                      <a:pt x="2" y="1635"/>
                      <a:pt x="33" y="1784"/>
                      <a:pt x="67" y="1914"/>
                    </a:cubicBezTo>
                    <a:cubicBezTo>
                      <a:pt x="101" y="2044"/>
                      <a:pt x="141" y="2161"/>
                      <a:pt x="205" y="2274"/>
                    </a:cubicBezTo>
                    <a:cubicBezTo>
                      <a:pt x="269" y="2387"/>
                      <a:pt x="375" y="2508"/>
                      <a:pt x="451" y="2592"/>
                    </a:cubicBezTo>
                    <a:cubicBezTo>
                      <a:pt x="527" y="2676"/>
                      <a:pt x="571" y="2721"/>
                      <a:pt x="661" y="2778"/>
                    </a:cubicBezTo>
                    <a:cubicBezTo>
                      <a:pt x="751" y="2835"/>
                      <a:pt x="900" y="2899"/>
                      <a:pt x="991" y="2934"/>
                    </a:cubicBezTo>
                    <a:lnTo>
                      <a:pt x="1207" y="2988"/>
                    </a:lnTo>
                    <a:lnTo>
                      <a:pt x="1321" y="2982"/>
                    </a:lnTo>
                    <a:lnTo>
                      <a:pt x="1399" y="2964"/>
                    </a:lnTo>
                    <a:lnTo>
                      <a:pt x="1015" y="2172"/>
                    </a:lnTo>
                    <a:lnTo>
                      <a:pt x="1303" y="1884"/>
                    </a:lnTo>
                    <a:lnTo>
                      <a:pt x="1015" y="1020"/>
                    </a:lnTo>
                    <a:lnTo>
                      <a:pt x="1159" y="78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rgbClr val="46729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016" y="1148"/>
              <a:ext cx="1848" cy="2392"/>
            </a:xfrm>
            <a:custGeom>
              <a:avLst/>
              <a:gdLst>
                <a:gd name="T0" fmla="*/ 1460 w 1848"/>
                <a:gd name="T1" fmla="*/ 4 h 2392"/>
                <a:gd name="T2" fmla="*/ 1292 w 1848"/>
                <a:gd name="T3" fmla="*/ 0 h 2392"/>
                <a:gd name="T4" fmla="*/ 1115 w 1848"/>
                <a:gd name="T5" fmla="*/ 16 h 2392"/>
                <a:gd name="T6" fmla="*/ 1031 w 1848"/>
                <a:gd name="T7" fmla="*/ 35 h 2392"/>
                <a:gd name="T8" fmla="*/ 931 w 1848"/>
                <a:gd name="T9" fmla="*/ 62 h 2392"/>
                <a:gd name="T10" fmla="*/ 842 w 1848"/>
                <a:gd name="T11" fmla="*/ 97 h 2392"/>
                <a:gd name="T12" fmla="*/ 746 w 1848"/>
                <a:gd name="T13" fmla="*/ 140 h 2392"/>
                <a:gd name="T14" fmla="*/ 624 w 1848"/>
                <a:gd name="T15" fmla="*/ 214 h 2392"/>
                <a:gd name="T16" fmla="*/ 499 w 1848"/>
                <a:gd name="T17" fmla="*/ 307 h 2392"/>
                <a:gd name="T18" fmla="*/ 392 w 1848"/>
                <a:gd name="T19" fmla="*/ 401 h 2392"/>
                <a:gd name="T20" fmla="*/ 277 w 1848"/>
                <a:gd name="T21" fmla="*/ 521 h 2392"/>
                <a:gd name="T22" fmla="*/ 187 w 1848"/>
                <a:gd name="T23" fmla="*/ 656 h 2392"/>
                <a:gd name="T24" fmla="*/ 100 w 1848"/>
                <a:gd name="T25" fmla="*/ 836 h 2392"/>
                <a:gd name="T26" fmla="*/ 42 w 1848"/>
                <a:gd name="T27" fmla="*/ 1021 h 2392"/>
                <a:gd name="T28" fmla="*/ 7 w 1848"/>
                <a:gd name="T29" fmla="*/ 1232 h 2392"/>
                <a:gd name="T30" fmla="*/ 0 w 1848"/>
                <a:gd name="T31" fmla="*/ 1458 h 2392"/>
                <a:gd name="T32" fmla="*/ 6 w 1848"/>
                <a:gd name="T33" fmla="*/ 1671 h 2392"/>
                <a:gd name="T34" fmla="*/ 26 w 1848"/>
                <a:gd name="T35" fmla="*/ 1855 h 2392"/>
                <a:gd name="T36" fmla="*/ 59 w 1848"/>
                <a:gd name="T37" fmla="*/ 1994 h 2392"/>
                <a:gd name="T38" fmla="*/ 128 w 1848"/>
                <a:gd name="T39" fmla="*/ 2172 h 2392"/>
                <a:gd name="T40" fmla="*/ 456 w 1848"/>
                <a:gd name="T41" fmla="*/ 2392 h 2392"/>
                <a:gd name="T42" fmla="*/ 368 w 1848"/>
                <a:gd name="T43" fmla="*/ 2104 h 2392"/>
                <a:gd name="T44" fmla="*/ 340 w 1848"/>
                <a:gd name="T45" fmla="*/ 1913 h 2392"/>
                <a:gd name="T46" fmla="*/ 345 w 1848"/>
                <a:gd name="T47" fmla="*/ 1684 h 2392"/>
                <a:gd name="T48" fmla="*/ 355 w 1848"/>
                <a:gd name="T49" fmla="*/ 1485 h 2392"/>
                <a:gd name="T50" fmla="*/ 378 w 1848"/>
                <a:gd name="T51" fmla="*/ 1321 h 2392"/>
                <a:gd name="T52" fmla="*/ 412 w 1848"/>
                <a:gd name="T53" fmla="*/ 1150 h 2392"/>
                <a:gd name="T54" fmla="*/ 462 w 1848"/>
                <a:gd name="T55" fmla="*/ 1011 h 2392"/>
                <a:gd name="T56" fmla="*/ 547 w 1848"/>
                <a:gd name="T57" fmla="*/ 858 h 2392"/>
                <a:gd name="T58" fmla="*/ 653 w 1848"/>
                <a:gd name="T59" fmla="*/ 724 h 2392"/>
                <a:gd name="T60" fmla="*/ 750 w 1848"/>
                <a:gd name="T61" fmla="*/ 618 h 2392"/>
                <a:gd name="T62" fmla="*/ 883 w 1848"/>
                <a:gd name="T63" fmla="*/ 506 h 2392"/>
                <a:gd name="T64" fmla="*/ 1075 w 1848"/>
                <a:gd name="T65" fmla="*/ 369 h 2392"/>
                <a:gd name="T66" fmla="*/ 1271 w 1848"/>
                <a:gd name="T67" fmla="*/ 288 h 2392"/>
                <a:gd name="T68" fmla="*/ 1448 w 1848"/>
                <a:gd name="T69" fmla="*/ 233 h 2392"/>
                <a:gd name="T70" fmla="*/ 1624 w 1848"/>
                <a:gd name="T71" fmla="*/ 200 h 2392"/>
                <a:gd name="T72" fmla="*/ 1848 w 1848"/>
                <a:gd name="T73" fmla="*/ 216 h 2392"/>
                <a:gd name="T74" fmla="*/ 1460 w 1848"/>
                <a:gd name="T75" fmla="*/ 4 h 23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48"/>
                <a:gd name="T115" fmla="*/ 0 h 2392"/>
                <a:gd name="T116" fmla="*/ 1848 w 1848"/>
                <a:gd name="T117" fmla="*/ 2392 h 239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48" h="2392">
                  <a:moveTo>
                    <a:pt x="1460" y="4"/>
                  </a:moveTo>
                  <a:lnTo>
                    <a:pt x="1292" y="0"/>
                  </a:lnTo>
                  <a:lnTo>
                    <a:pt x="1115" y="16"/>
                  </a:lnTo>
                  <a:lnTo>
                    <a:pt x="1031" y="35"/>
                  </a:lnTo>
                  <a:lnTo>
                    <a:pt x="931" y="62"/>
                  </a:lnTo>
                  <a:lnTo>
                    <a:pt x="842" y="97"/>
                  </a:lnTo>
                  <a:lnTo>
                    <a:pt x="746" y="140"/>
                  </a:lnTo>
                  <a:lnTo>
                    <a:pt x="624" y="214"/>
                  </a:lnTo>
                  <a:lnTo>
                    <a:pt x="499" y="307"/>
                  </a:lnTo>
                  <a:lnTo>
                    <a:pt x="392" y="401"/>
                  </a:lnTo>
                  <a:cubicBezTo>
                    <a:pt x="355" y="436"/>
                    <a:pt x="311" y="478"/>
                    <a:pt x="277" y="521"/>
                  </a:cubicBezTo>
                  <a:lnTo>
                    <a:pt x="187" y="656"/>
                  </a:lnTo>
                  <a:lnTo>
                    <a:pt x="100" y="836"/>
                  </a:lnTo>
                  <a:lnTo>
                    <a:pt x="42" y="1021"/>
                  </a:lnTo>
                  <a:lnTo>
                    <a:pt x="7" y="1232"/>
                  </a:lnTo>
                  <a:lnTo>
                    <a:pt x="0" y="1458"/>
                  </a:lnTo>
                  <a:lnTo>
                    <a:pt x="6" y="1671"/>
                  </a:lnTo>
                  <a:lnTo>
                    <a:pt x="26" y="1855"/>
                  </a:lnTo>
                  <a:lnTo>
                    <a:pt x="59" y="1994"/>
                  </a:lnTo>
                  <a:lnTo>
                    <a:pt x="128" y="2172"/>
                  </a:lnTo>
                  <a:lnTo>
                    <a:pt x="456" y="2392"/>
                  </a:lnTo>
                  <a:lnTo>
                    <a:pt x="368" y="2104"/>
                  </a:lnTo>
                  <a:lnTo>
                    <a:pt x="340" y="1913"/>
                  </a:lnTo>
                  <a:lnTo>
                    <a:pt x="345" y="1684"/>
                  </a:lnTo>
                  <a:lnTo>
                    <a:pt x="355" y="1485"/>
                  </a:lnTo>
                  <a:lnTo>
                    <a:pt x="378" y="1321"/>
                  </a:lnTo>
                  <a:lnTo>
                    <a:pt x="412" y="1150"/>
                  </a:lnTo>
                  <a:lnTo>
                    <a:pt x="462" y="1011"/>
                  </a:lnTo>
                  <a:cubicBezTo>
                    <a:pt x="484" y="962"/>
                    <a:pt x="515" y="906"/>
                    <a:pt x="547" y="858"/>
                  </a:cubicBezTo>
                  <a:lnTo>
                    <a:pt x="653" y="724"/>
                  </a:lnTo>
                  <a:lnTo>
                    <a:pt x="750" y="618"/>
                  </a:lnTo>
                  <a:lnTo>
                    <a:pt x="883" y="506"/>
                  </a:lnTo>
                  <a:lnTo>
                    <a:pt x="1075" y="369"/>
                  </a:lnTo>
                  <a:lnTo>
                    <a:pt x="1271" y="288"/>
                  </a:lnTo>
                  <a:lnTo>
                    <a:pt x="1448" y="233"/>
                  </a:lnTo>
                  <a:lnTo>
                    <a:pt x="1624" y="200"/>
                  </a:lnTo>
                  <a:lnTo>
                    <a:pt x="1848" y="216"/>
                  </a:lnTo>
                  <a:lnTo>
                    <a:pt x="1460" y="4"/>
                  </a:lnTo>
                  <a:close/>
                </a:path>
              </a:pathLst>
            </a:custGeom>
            <a:gradFill rotWithShape="0">
              <a:gsLst>
                <a:gs pos="0">
                  <a:srgbClr val="336699"/>
                </a:gs>
                <a:gs pos="50000">
                  <a:srgbClr val="F4F4F4"/>
                </a:gs>
                <a:gs pos="100000">
                  <a:srgbClr val="336699"/>
                </a:gs>
              </a:gsLst>
              <a:lin ang="18900000" scaled="1"/>
            </a:gradFill>
            <a:ln w="38100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7105" y="4273"/>
              <a:ext cx="392" cy="326"/>
            </a:xfrm>
            <a:custGeom>
              <a:avLst/>
              <a:gdLst>
                <a:gd name="T0" fmla="*/ 12 w 393"/>
                <a:gd name="T1" fmla="*/ 117 h 327"/>
                <a:gd name="T2" fmla="*/ 387 w 393"/>
                <a:gd name="T3" fmla="*/ 321 h 327"/>
                <a:gd name="T4" fmla="*/ 360 w 393"/>
                <a:gd name="T5" fmla="*/ 147 h 327"/>
                <a:gd name="T6" fmla="*/ 93 w 393"/>
                <a:gd name="T7" fmla="*/ 0 h 327"/>
                <a:gd name="T8" fmla="*/ 42 w 393"/>
                <a:gd name="T9" fmla="*/ 6 h 327"/>
                <a:gd name="T10" fmla="*/ 9 w 393"/>
                <a:gd name="T11" fmla="*/ 36 h 327"/>
                <a:gd name="T12" fmla="*/ 0 w 393"/>
                <a:gd name="T13" fmla="*/ 75 h 327"/>
                <a:gd name="T14" fmla="*/ 18 w 393"/>
                <a:gd name="T15" fmla="*/ 114 h 3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3"/>
                <a:gd name="T25" fmla="*/ 0 h 327"/>
                <a:gd name="T26" fmla="*/ 393 w 393"/>
                <a:gd name="T27" fmla="*/ 327 h 3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3" h="327">
                  <a:moveTo>
                    <a:pt x="12" y="117"/>
                  </a:moveTo>
                  <a:lnTo>
                    <a:pt x="393" y="327"/>
                  </a:lnTo>
                  <a:lnTo>
                    <a:pt x="366" y="147"/>
                  </a:lnTo>
                  <a:lnTo>
                    <a:pt x="93" y="0"/>
                  </a:lnTo>
                  <a:lnTo>
                    <a:pt x="42" y="6"/>
                  </a:lnTo>
                  <a:lnTo>
                    <a:pt x="9" y="36"/>
                  </a:lnTo>
                  <a:lnTo>
                    <a:pt x="0" y="75"/>
                  </a:lnTo>
                  <a:lnTo>
                    <a:pt x="18" y="114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336699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4781" y="3557"/>
              <a:ext cx="686" cy="1167"/>
            </a:xfrm>
            <a:custGeom>
              <a:avLst/>
              <a:gdLst>
                <a:gd name="T0" fmla="*/ 544 w 686"/>
                <a:gd name="T1" fmla="*/ 344 h 1166"/>
                <a:gd name="T2" fmla="*/ 0 w 686"/>
                <a:gd name="T3" fmla="*/ 0 h 1166"/>
                <a:gd name="T4" fmla="*/ 68 w 686"/>
                <a:gd name="T5" fmla="*/ 822 h 1166"/>
                <a:gd name="T6" fmla="*/ 686 w 686"/>
                <a:gd name="T7" fmla="*/ 1172 h 1166"/>
                <a:gd name="T8" fmla="*/ 544 w 686"/>
                <a:gd name="T9" fmla="*/ 344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6"/>
                <a:gd name="T16" fmla="*/ 0 h 1166"/>
                <a:gd name="T17" fmla="*/ 686 w 686"/>
                <a:gd name="T18" fmla="*/ 1166 h 1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6" h="1166">
                  <a:moveTo>
                    <a:pt x="544" y="344"/>
                  </a:moveTo>
                  <a:lnTo>
                    <a:pt x="0" y="0"/>
                  </a:lnTo>
                  <a:lnTo>
                    <a:pt x="68" y="816"/>
                  </a:lnTo>
                  <a:lnTo>
                    <a:pt x="686" y="1166"/>
                  </a:lnTo>
                  <a:lnTo>
                    <a:pt x="544" y="344"/>
                  </a:lnTo>
                  <a:close/>
                </a:path>
              </a:pathLst>
            </a:custGeom>
            <a:gradFill rotWithShape="0">
              <a:gsLst>
                <a:gs pos="0">
                  <a:srgbClr val="59ADD3"/>
                </a:gs>
                <a:gs pos="50000">
                  <a:srgbClr val="FFFFFF"/>
                </a:gs>
                <a:gs pos="100000">
                  <a:srgbClr val="59ADD3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 rot="312516">
              <a:off x="5320" y="3087"/>
              <a:ext cx="1190" cy="1685"/>
            </a:xfrm>
            <a:custGeom>
              <a:avLst/>
              <a:gdLst>
                <a:gd name="T0" fmla="*/ 1829 w 1092"/>
                <a:gd name="T1" fmla="*/ 0 h 1629"/>
                <a:gd name="T2" fmla="*/ 1338 w 1092"/>
                <a:gd name="T3" fmla="*/ 213 h 1629"/>
                <a:gd name="T4" fmla="*/ 1027 w 1092"/>
                <a:gd name="T5" fmla="*/ 397 h 1629"/>
                <a:gd name="T6" fmla="*/ 816 w 1092"/>
                <a:gd name="T7" fmla="*/ 536 h 1629"/>
                <a:gd name="T8" fmla="*/ 630 w 1092"/>
                <a:gd name="T9" fmla="*/ 727 h 1629"/>
                <a:gd name="T10" fmla="*/ 515 w 1092"/>
                <a:gd name="T11" fmla="*/ 916 h 1629"/>
                <a:gd name="T12" fmla="*/ 436 w 1092"/>
                <a:gd name="T13" fmla="*/ 1176 h 1629"/>
                <a:gd name="T14" fmla="*/ 365 w 1092"/>
                <a:gd name="T15" fmla="*/ 1519 h 1629"/>
                <a:gd name="T16" fmla="*/ 336 w 1092"/>
                <a:gd name="T17" fmla="*/ 1995 h 1629"/>
                <a:gd name="T18" fmla="*/ 0 w 1092"/>
                <a:gd name="T19" fmla="*/ 1023 h 1629"/>
                <a:gd name="T20" fmla="*/ 552 w 1092"/>
                <a:gd name="T21" fmla="*/ 353 h 1629"/>
                <a:gd name="T22" fmla="*/ 1829 w 1092"/>
                <a:gd name="T23" fmla="*/ 0 h 16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92"/>
                <a:gd name="T37" fmla="*/ 0 h 1629"/>
                <a:gd name="T38" fmla="*/ 1092 w 1092"/>
                <a:gd name="T39" fmla="*/ 1629 h 162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92" h="1629">
                  <a:moveTo>
                    <a:pt x="1092" y="0"/>
                  </a:moveTo>
                  <a:lnTo>
                    <a:pt x="799" y="174"/>
                  </a:lnTo>
                  <a:lnTo>
                    <a:pt x="613" y="324"/>
                  </a:lnTo>
                  <a:lnTo>
                    <a:pt x="486" y="437"/>
                  </a:lnTo>
                  <a:lnTo>
                    <a:pt x="375" y="594"/>
                  </a:lnTo>
                  <a:lnTo>
                    <a:pt x="307" y="748"/>
                  </a:lnTo>
                  <a:lnTo>
                    <a:pt x="261" y="960"/>
                  </a:lnTo>
                  <a:lnTo>
                    <a:pt x="218" y="1240"/>
                  </a:lnTo>
                  <a:lnTo>
                    <a:pt x="201" y="1629"/>
                  </a:lnTo>
                  <a:lnTo>
                    <a:pt x="0" y="834"/>
                  </a:lnTo>
                  <a:lnTo>
                    <a:pt x="330" y="288"/>
                  </a:lnTo>
                  <a:lnTo>
                    <a:pt x="1092" y="0"/>
                  </a:lnTo>
                  <a:close/>
                </a:path>
              </a:pathLst>
            </a:custGeom>
            <a:gradFill rotWithShape="0">
              <a:gsLst>
                <a:gs pos="0">
                  <a:srgbClr val="79A6D3"/>
                </a:gs>
                <a:gs pos="50000">
                  <a:srgbClr val="D9D9D9"/>
                </a:gs>
                <a:gs pos="100000">
                  <a:srgbClr val="79A6D3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3"/>
            <p:cNvSpPr>
              <a:spLocks/>
            </p:cNvSpPr>
            <p:nvPr/>
          </p:nvSpPr>
          <p:spPr bwMode="auto">
            <a:xfrm>
              <a:off x="4771" y="3003"/>
              <a:ext cx="952" cy="885"/>
            </a:xfrm>
            <a:custGeom>
              <a:avLst/>
              <a:gdLst>
                <a:gd name="T0" fmla="*/ 0 w 953"/>
                <a:gd name="T1" fmla="*/ 555 h 885"/>
                <a:gd name="T2" fmla="*/ 395 w 953"/>
                <a:gd name="T3" fmla="*/ 0 h 885"/>
                <a:gd name="T4" fmla="*/ 947 w 953"/>
                <a:gd name="T5" fmla="*/ 362 h 885"/>
                <a:gd name="T6" fmla="*/ 545 w 953"/>
                <a:gd name="T7" fmla="*/ 885 h 885"/>
                <a:gd name="T8" fmla="*/ 0 w 953"/>
                <a:gd name="T9" fmla="*/ 555 h 8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3"/>
                <a:gd name="T16" fmla="*/ 0 h 885"/>
                <a:gd name="T17" fmla="*/ 953 w 953"/>
                <a:gd name="T18" fmla="*/ 885 h 8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3" h="885">
                  <a:moveTo>
                    <a:pt x="0" y="555"/>
                  </a:moveTo>
                  <a:lnTo>
                    <a:pt x="395" y="0"/>
                  </a:lnTo>
                  <a:lnTo>
                    <a:pt x="953" y="362"/>
                  </a:lnTo>
                  <a:lnTo>
                    <a:pt x="551" y="885"/>
                  </a:lnTo>
                  <a:lnTo>
                    <a:pt x="0" y="555"/>
                  </a:lnTo>
                  <a:close/>
                </a:path>
              </a:pathLst>
            </a:custGeom>
            <a:gradFill rotWithShape="0">
              <a:gsLst>
                <a:gs pos="0">
                  <a:srgbClr val="59ADD3"/>
                </a:gs>
                <a:gs pos="50000">
                  <a:srgbClr val="D9D9D9"/>
                </a:gs>
                <a:gs pos="100000">
                  <a:srgbClr val="59ADD3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5177" y="2818"/>
              <a:ext cx="1407" cy="546"/>
            </a:xfrm>
            <a:custGeom>
              <a:avLst/>
              <a:gdLst>
                <a:gd name="T0" fmla="*/ 0 w 1406"/>
                <a:gd name="T1" fmla="*/ 198 h 546"/>
                <a:gd name="T2" fmla="*/ 830 w 1406"/>
                <a:gd name="T3" fmla="*/ 0 h 546"/>
                <a:gd name="T4" fmla="*/ 1412 w 1406"/>
                <a:gd name="T5" fmla="*/ 327 h 546"/>
                <a:gd name="T6" fmla="*/ 546 w 1406"/>
                <a:gd name="T7" fmla="*/ 546 h 546"/>
                <a:gd name="T8" fmla="*/ 0 w 1406"/>
                <a:gd name="T9" fmla="*/ 198 h 5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06"/>
                <a:gd name="T16" fmla="*/ 0 h 546"/>
                <a:gd name="T17" fmla="*/ 1406 w 1406"/>
                <a:gd name="T18" fmla="*/ 546 h 5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06" h="546">
                  <a:moveTo>
                    <a:pt x="0" y="198"/>
                  </a:moveTo>
                  <a:lnTo>
                    <a:pt x="824" y="0"/>
                  </a:lnTo>
                  <a:lnTo>
                    <a:pt x="1406" y="327"/>
                  </a:lnTo>
                  <a:lnTo>
                    <a:pt x="546" y="546"/>
                  </a:lnTo>
                  <a:lnTo>
                    <a:pt x="0" y="198"/>
                  </a:lnTo>
                  <a:close/>
                </a:path>
              </a:pathLst>
            </a:custGeom>
            <a:gradFill rotWithShape="0">
              <a:gsLst>
                <a:gs pos="0">
                  <a:srgbClr val="59ADD3"/>
                </a:gs>
                <a:gs pos="50000">
                  <a:srgbClr val="D9D9D9"/>
                </a:gs>
                <a:gs pos="100000">
                  <a:srgbClr val="59ADD3"/>
                </a:gs>
              </a:gsLst>
              <a:lin ang="189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4926" y="3074"/>
              <a:ext cx="622" cy="712"/>
            </a:xfrm>
            <a:custGeom>
              <a:avLst/>
              <a:gdLst>
                <a:gd name="T0" fmla="*/ 69 w 621"/>
                <a:gd name="T1" fmla="*/ 263 h 711"/>
                <a:gd name="T2" fmla="*/ 333 w 621"/>
                <a:gd name="T3" fmla="*/ 19 h 711"/>
                <a:gd name="T4" fmla="*/ 512 w 621"/>
                <a:gd name="T5" fmla="*/ 119 h 711"/>
                <a:gd name="T6" fmla="*/ 549 w 621"/>
                <a:gd name="T7" fmla="*/ 142 h 711"/>
                <a:gd name="T8" fmla="*/ 594 w 621"/>
                <a:gd name="T9" fmla="*/ 184 h 711"/>
                <a:gd name="T10" fmla="*/ 621 w 621"/>
                <a:gd name="T11" fmla="*/ 238 h 711"/>
                <a:gd name="T12" fmla="*/ 627 w 621"/>
                <a:gd name="T13" fmla="*/ 310 h 711"/>
                <a:gd name="T14" fmla="*/ 618 w 621"/>
                <a:gd name="T15" fmla="*/ 391 h 711"/>
                <a:gd name="T16" fmla="*/ 591 w 621"/>
                <a:gd name="T17" fmla="*/ 463 h 711"/>
                <a:gd name="T18" fmla="*/ 552 w 621"/>
                <a:gd name="T19" fmla="*/ 538 h 711"/>
                <a:gd name="T20" fmla="*/ 483 w 621"/>
                <a:gd name="T21" fmla="*/ 625 h 711"/>
                <a:gd name="T22" fmla="*/ 423 w 621"/>
                <a:gd name="T23" fmla="*/ 670 h 711"/>
                <a:gd name="T24" fmla="*/ 365 w 621"/>
                <a:gd name="T25" fmla="*/ 703 h 711"/>
                <a:gd name="T26" fmla="*/ 323 w 621"/>
                <a:gd name="T27" fmla="*/ 715 h 711"/>
                <a:gd name="T28" fmla="*/ 253 w 621"/>
                <a:gd name="T29" fmla="*/ 717 h 711"/>
                <a:gd name="T30" fmla="*/ 212 w 621"/>
                <a:gd name="T31" fmla="*/ 691 h 711"/>
                <a:gd name="T32" fmla="*/ 135 w 621"/>
                <a:gd name="T33" fmla="*/ 622 h 711"/>
                <a:gd name="T34" fmla="*/ 0 w 621"/>
                <a:gd name="T35" fmla="*/ 481 h 711"/>
                <a:gd name="T36" fmla="*/ 265 w 621"/>
                <a:gd name="T37" fmla="*/ 0 h 71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21"/>
                <a:gd name="T58" fmla="*/ 0 h 711"/>
                <a:gd name="T59" fmla="*/ 621 w 621"/>
                <a:gd name="T60" fmla="*/ 711 h 71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21" h="711">
                  <a:moveTo>
                    <a:pt x="69" y="263"/>
                  </a:moveTo>
                  <a:lnTo>
                    <a:pt x="327" y="19"/>
                  </a:lnTo>
                  <a:lnTo>
                    <a:pt x="506" y="119"/>
                  </a:lnTo>
                  <a:lnTo>
                    <a:pt x="543" y="142"/>
                  </a:lnTo>
                  <a:lnTo>
                    <a:pt x="588" y="184"/>
                  </a:lnTo>
                  <a:lnTo>
                    <a:pt x="615" y="238"/>
                  </a:lnTo>
                  <a:lnTo>
                    <a:pt x="621" y="310"/>
                  </a:lnTo>
                  <a:lnTo>
                    <a:pt x="612" y="385"/>
                  </a:lnTo>
                  <a:lnTo>
                    <a:pt x="585" y="457"/>
                  </a:lnTo>
                  <a:lnTo>
                    <a:pt x="546" y="532"/>
                  </a:lnTo>
                  <a:lnTo>
                    <a:pt x="477" y="619"/>
                  </a:lnTo>
                  <a:lnTo>
                    <a:pt x="417" y="664"/>
                  </a:lnTo>
                  <a:lnTo>
                    <a:pt x="359" y="697"/>
                  </a:lnTo>
                  <a:lnTo>
                    <a:pt x="317" y="709"/>
                  </a:lnTo>
                  <a:lnTo>
                    <a:pt x="253" y="711"/>
                  </a:lnTo>
                  <a:lnTo>
                    <a:pt x="212" y="685"/>
                  </a:lnTo>
                  <a:lnTo>
                    <a:pt x="135" y="616"/>
                  </a:lnTo>
                  <a:lnTo>
                    <a:pt x="0" y="475"/>
                  </a:lnTo>
                  <a:lnTo>
                    <a:pt x="26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36"/>
            <p:cNvSpPr>
              <a:spLocks noChangeArrowheads="1"/>
            </p:cNvSpPr>
            <p:nvPr/>
          </p:nvSpPr>
          <p:spPr bwMode="auto">
            <a:xfrm rot="2005891">
              <a:off x="4935" y="3058"/>
              <a:ext cx="366" cy="562"/>
            </a:xfrm>
            <a:prstGeom prst="ellipse">
              <a:avLst/>
            </a:prstGeom>
            <a:gradFill rotWithShape="0">
              <a:gsLst>
                <a:gs pos="0">
                  <a:srgbClr val="D9D9D9"/>
                </a:gs>
                <a:gs pos="100000">
                  <a:srgbClr val="79A6D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7"/>
            <p:cNvSpPr>
              <a:spLocks noChangeArrowheads="1"/>
            </p:cNvSpPr>
            <p:nvPr/>
          </p:nvSpPr>
          <p:spPr bwMode="auto">
            <a:xfrm rot="2005891">
              <a:off x="4956" y="3072"/>
              <a:ext cx="326" cy="52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38" descr="40%"/>
            <p:cNvSpPr>
              <a:spLocks/>
            </p:cNvSpPr>
            <p:nvPr/>
          </p:nvSpPr>
          <p:spPr bwMode="auto">
            <a:xfrm>
              <a:off x="5584" y="5418"/>
              <a:ext cx="2998" cy="1066"/>
            </a:xfrm>
            <a:custGeom>
              <a:avLst/>
              <a:gdLst>
                <a:gd name="T0" fmla="*/ 432 w 2999"/>
                <a:gd name="T1" fmla="*/ 438 h 1066"/>
                <a:gd name="T2" fmla="*/ 32 w 2999"/>
                <a:gd name="T3" fmla="*/ 438 h 1066"/>
                <a:gd name="T4" fmla="*/ 0 w 2999"/>
                <a:gd name="T5" fmla="*/ 1022 h 1066"/>
                <a:gd name="T6" fmla="*/ 508 w 2999"/>
                <a:gd name="T7" fmla="*/ 1066 h 1066"/>
                <a:gd name="T8" fmla="*/ 2906 w 2999"/>
                <a:gd name="T9" fmla="*/ 630 h 1066"/>
                <a:gd name="T10" fmla="*/ 2993 w 2999"/>
                <a:gd name="T11" fmla="*/ 0 h 1066"/>
                <a:gd name="T12" fmla="*/ 2502 w 2999"/>
                <a:gd name="T13" fmla="*/ 38 h 1066"/>
                <a:gd name="T14" fmla="*/ 2374 w 2999"/>
                <a:gd name="T15" fmla="*/ 262 h 1066"/>
                <a:gd name="T16" fmla="*/ 2146 w 2999"/>
                <a:gd name="T17" fmla="*/ 514 h 1066"/>
                <a:gd name="T18" fmla="*/ 1950 w 2999"/>
                <a:gd name="T19" fmla="*/ 646 h 1066"/>
                <a:gd name="T20" fmla="*/ 1770 w 2999"/>
                <a:gd name="T21" fmla="*/ 726 h 1066"/>
                <a:gd name="T22" fmla="*/ 1610 w 2999"/>
                <a:gd name="T23" fmla="*/ 774 h 1066"/>
                <a:gd name="T24" fmla="*/ 1400 w 2999"/>
                <a:gd name="T25" fmla="*/ 822 h 1066"/>
                <a:gd name="T26" fmla="*/ 1248 w 2999"/>
                <a:gd name="T27" fmla="*/ 822 h 1066"/>
                <a:gd name="T28" fmla="*/ 1136 w 2999"/>
                <a:gd name="T29" fmla="*/ 814 h 1066"/>
                <a:gd name="T30" fmla="*/ 976 w 2999"/>
                <a:gd name="T31" fmla="*/ 778 h 1066"/>
                <a:gd name="T32" fmla="*/ 824 w 2999"/>
                <a:gd name="T33" fmla="*/ 714 h 1066"/>
                <a:gd name="T34" fmla="*/ 672 w 2999"/>
                <a:gd name="T35" fmla="*/ 638 h 1066"/>
                <a:gd name="T36" fmla="*/ 560 w 2999"/>
                <a:gd name="T37" fmla="*/ 558 h 1066"/>
                <a:gd name="T38" fmla="*/ 492 w 2999"/>
                <a:gd name="T39" fmla="*/ 494 h 1066"/>
                <a:gd name="T40" fmla="*/ 432 w 2999"/>
                <a:gd name="T41" fmla="*/ 438 h 106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999"/>
                <a:gd name="T64" fmla="*/ 0 h 1066"/>
                <a:gd name="T65" fmla="*/ 2999 w 2999"/>
                <a:gd name="T66" fmla="*/ 1066 h 106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999" h="1066">
                  <a:moveTo>
                    <a:pt x="432" y="438"/>
                  </a:moveTo>
                  <a:lnTo>
                    <a:pt x="32" y="438"/>
                  </a:lnTo>
                  <a:lnTo>
                    <a:pt x="0" y="1022"/>
                  </a:lnTo>
                  <a:lnTo>
                    <a:pt x="508" y="1066"/>
                  </a:lnTo>
                  <a:lnTo>
                    <a:pt x="2912" y="630"/>
                  </a:lnTo>
                  <a:lnTo>
                    <a:pt x="2999" y="0"/>
                  </a:lnTo>
                  <a:lnTo>
                    <a:pt x="2508" y="38"/>
                  </a:lnTo>
                  <a:lnTo>
                    <a:pt x="2380" y="262"/>
                  </a:lnTo>
                  <a:lnTo>
                    <a:pt x="2152" y="514"/>
                  </a:lnTo>
                  <a:lnTo>
                    <a:pt x="1956" y="646"/>
                  </a:lnTo>
                  <a:lnTo>
                    <a:pt x="1776" y="726"/>
                  </a:lnTo>
                  <a:lnTo>
                    <a:pt x="1616" y="774"/>
                  </a:lnTo>
                  <a:lnTo>
                    <a:pt x="1400" y="822"/>
                  </a:lnTo>
                  <a:lnTo>
                    <a:pt x="1248" y="822"/>
                  </a:lnTo>
                  <a:lnTo>
                    <a:pt x="1136" y="814"/>
                  </a:lnTo>
                  <a:lnTo>
                    <a:pt x="976" y="778"/>
                  </a:lnTo>
                  <a:lnTo>
                    <a:pt x="824" y="714"/>
                  </a:lnTo>
                  <a:lnTo>
                    <a:pt x="672" y="638"/>
                  </a:lnTo>
                  <a:lnTo>
                    <a:pt x="560" y="558"/>
                  </a:lnTo>
                  <a:lnTo>
                    <a:pt x="492" y="494"/>
                  </a:lnTo>
                  <a:lnTo>
                    <a:pt x="432" y="438"/>
                  </a:lnTo>
                  <a:close/>
                </a:path>
              </a:pathLst>
            </a:custGeom>
            <a:pattFill prst="pct40">
              <a:fgClr>
                <a:srgbClr val="663300"/>
              </a:fgClr>
              <a:bgClr>
                <a:srgbClr val="FFD86B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39" descr="Широкий диагональный 1"/>
            <p:cNvSpPr>
              <a:spLocks/>
            </p:cNvSpPr>
            <p:nvPr/>
          </p:nvSpPr>
          <p:spPr bwMode="auto">
            <a:xfrm>
              <a:off x="8510" y="3400"/>
              <a:ext cx="1328" cy="2598"/>
            </a:xfrm>
            <a:custGeom>
              <a:avLst/>
              <a:gdLst>
                <a:gd name="T0" fmla="*/ 509 w 1328"/>
                <a:gd name="T1" fmla="*/ 2471 h 2598"/>
                <a:gd name="T2" fmla="*/ 0 w 1328"/>
                <a:gd name="T3" fmla="*/ 2598 h 2598"/>
                <a:gd name="T4" fmla="*/ 382 w 1328"/>
                <a:gd name="T5" fmla="*/ 309 h 2598"/>
                <a:gd name="T6" fmla="*/ 1328 w 1328"/>
                <a:gd name="T7" fmla="*/ 0 h 25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8"/>
                <a:gd name="T13" fmla="*/ 0 h 2598"/>
                <a:gd name="T14" fmla="*/ 1328 w 1328"/>
                <a:gd name="T15" fmla="*/ 2598 h 25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8" h="2598">
                  <a:moveTo>
                    <a:pt x="509" y="2471"/>
                  </a:moveTo>
                  <a:lnTo>
                    <a:pt x="0" y="2598"/>
                  </a:lnTo>
                  <a:lnTo>
                    <a:pt x="382" y="309"/>
                  </a:lnTo>
                  <a:lnTo>
                    <a:pt x="1328" y="0"/>
                  </a:lnTo>
                </a:path>
              </a:pathLst>
            </a:custGeom>
            <a:pattFill prst="wdDnDiag">
              <a:fgClr>
                <a:srgbClr val="808080"/>
              </a:fgClr>
              <a:bgClr>
                <a:srgbClr val="FFD86B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8799" y="3391"/>
              <a:ext cx="1313" cy="2699"/>
            </a:xfrm>
            <a:custGeom>
              <a:avLst/>
              <a:gdLst>
                <a:gd name="T0" fmla="*/ 1137 w 1313"/>
                <a:gd name="T1" fmla="*/ 117 h 2699"/>
                <a:gd name="T2" fmla="*/ 729 w 1313"/>
                <a:gd name="T3" fmla="*/ 463 h 2699"/>
                <a:gd name="T4" fmla="*/ 276 w 1313"/>
                <a:gd name="T5" fmla="*/ 573 h 2699"/>
                <a:gd name="T6" fmla="*/ 178 w 1313"/>
                <a:gd name="T7" fmla="*/ 1510 h 2699"/>
                <a:gd name="T8" fmla="*/ 21 w 1313"/>
                <a:gd name="T9" fmla="*/ 2045 h 2699"/>
                <a:gd name="T10" fmla="*/ 58 w 1313"/>
                <a:gd name="T11" fmla="*/ 2318 h 2699"/>
                <a:gd name="T12" fmla="*/ 370 w 1313"/>
                <a:gd name="T13" fmla="*/ 2506 h 2699"/>
                <a:gd name="T14" fmla="*/ 1185 w 1313"/>
                <a:gd name="T15" fmla="*/ 1163 h 2699"/>
                <a:gd name="T16" fmla="*/ 1137 w 1313"/>
                <a:gd name="T17" fmla="*/ 117 h 26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13"/>
                <a:gd name="T28" fmla="*/ 0 h 2699"/>
                <a:gd name="T29" fmla="*/ 1313 w 1313"/>
                <a:gd name="T30" fmla="*/ 2699 h 269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13" h="2699">
                  <a:moveTo>
                    <a:pt x="1137" y="117"/>
                  </a:moveTo>
                  <a:cubicBezTo>
                    <a:pt x="1061" y="0"/>
                    <a:pt x="873" y="387"/>
                    <a:pt x="729" y="463"/>
                  </a:cubicBezTo>
                  <a:cubicBezTo>
                    <a:pt x="585" y="539"/>
                    <a:pt x="368" y="399"/>
                    <a:pt x="276" y="573"/>
                  </a:cubicBezTo>
                  <a:cubicBezTo>
                    <a:pt x="184" y="747"/>
                    <a:pt x="220" y="1266"/>
                    <a:pt x="178" y="1510"/>
                  </a:cubicBezTo>
                  <a:cubicBezTo>
                    <a:pt x="136" y="1755"/>
                    <a:pt x="41" y="1910"/>
                    <a:pt x="21" y="2045"/>
                  </a:cubicBezTo>
                  <a:cubicBezTo>
                    <a:pt x="1" y="2180"/>
                    <a:pt x="0" y="2241"/>
                    <a:pt x="58" y="2318"/>
                  </a:cubicBezTo>
                  <a:cubicBezTo>
                    <a:pt x="116" y="2395"/>
                    <a:pt x="182" y="2699"/>
                    <a:pt x="370" y="2506"/>
                  </a:cubicBezTo>
                  <a:cubicBezTo>
                    <a:pt x="558" y="2313"/>
                    <a:pt x="1057" y="1568"/>
                    <a:pt x="1185" y="1163"/>
                  </a:cubicBezTo>
                  <a:cubicBezTo>
                    <a:pt x="1313" y="756"/>
                    <a:pt x="1225" y="316"/>
                    <a:pt x="1137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41" descr="Уголки"/>
            <p:cNvSpPr>
              <a:spLocks/>
            </p:cNvSpPr>
            <p:nvPr/>
          </p:nvSpPr>
          <p:spPr bwMode="auto">
            <a:xfrm>
              <a:off x="309" y="73"/>
              <a:ext cx="9734" cy="3690"/>
            </a:xfrm>
            <a:custGeom>
              <a:avLst/>
              <a:gdLst>
                <a:gd name="T0" fmla="*/ 618 w 9734"/>
                <a:gd name="T1" fmla="*/ 1018 h 3690"/>
                <a:gd name="T2" fmla="*/ 0 w 9734"/>
                <a:gd name="T3" fmla="*/ 691 h 3690"/>
                <a:gd name="T4" fmla="*/ 800 w 9734"/>
                <a:gd name="T5" fmla="*/ 163 h 3690"/>
                <a:gd name="T6" fmla="*/ 5001 w 9734"/>
                <a:gd name="T7" fmla="*/ 0 h 3690"/>
                <a:gd name="T8" fmla="*/ 8510 w 9734"/>
                <a:gd name="T9" fmla="*/ 836 h 3690"/>
                <a:gd name="T10" fmla="*/ 9734 w 9734"/>
                <a:gd name="T11" fmla="*/ 2670 h 3690"/>
                <a:gd name="T12" fmla="*/ 9565 w 9734"/>
                <a:gd name="T13" fmla="*/ 3345 h 3690"/>
                <a:gd name="T14" fmla="*/ 8583 w 9734"/>
                <a:gd name="T15" fmla="*/ 3690 h 3690"/>
                <a:gd name="T16" fmla="*/ 3982 w 9734"/>
                <a:gd name="T17" fmla="*/ 1054 h 3690"/>
                <a:gd name="T18" fmla="*/ 618 w 9734"/>
                <a:gd name="T19" fmla="*/ 1018 h 36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734"/>
                <a:gd name="T31" fmla="*/ 0 h 3690"/>
                <a:gd name="T32" fmla="*/ 9734 w 9734"/>
                <a:gd name="T33" fmla="*/ 3690 h 36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734" h="3690">
                  <a:moveTo>
                    <a:pt x="618" y="1018"/>
                  </a:moveTo>
                  <a:lnTo>
                    <a:pt x="0" y="691"/>
                  </a:lnTo>
                  <a:lnTo>
                    <a:pt x="800" y="163"/>
                  </a:lnTo>
                  <a:lnTo>
                    <a:pt x="5001" y="0"/>
                  </a:lnTo>
                  <a:lnTo>
                    <a:pt x="8510" y="836"/>
                  </a:lnTo>
                  <a:lnTo>
                    <a:pt x="9734" y="2670"/>
                  </a:lnTo>
                  <a:lnTo>
                    <a:pt x="9565" y="3345"/>
                  </a:lnTo>
                  <a:lnTo>
                    <a:pt x="8583" y="3690"/>
                  </a:lnTo>
                  <a:lnTo>
                    <a:pt x="3982" y="1054"/>
                  </a:lnTo>
                  <a:lnTo>
                    <a:pt x="618" y="1018"/>
                  </a:lnTo>
                  <a:close/>
                </a:path>
              </a:pathLst>
            </a:custGeom>
            <a:pattFill prst="divot">
              <a:fgClr>
                <a:srgbClr val="663300"/>
              </a:fgClr>
              <a:bgClr>
                <a:srgbClr val="A09C00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491" y="336"/>
              <a:ext cx="9541" cy="3019"/>
            </a:xfrm>
            <a:custGeom>
              <a:avLst/>
              <a:gdLst>
                <a:gd name="T0" fmla="*/ 8669 w 9541"/>
                <a:gd name="T1" fmla="*/ 2983 h 3019"/>
                <a:gd name="T2" fmla="*/ 4158 w 9541"/>
                <a:gd name="T3" fmla="*/ 364 h 3019"/>
                <a:gd name="T4" fmla="*/ 0 w 9541"/>
                <a:gd name="T5" fmla="*/ 518 h 3019"/>
                <a:gd name="T6" fmla="*/ 410 w 9541"/>
                <a:gd name="T7" fmla="*/ 148 h 3019"/>
                <a:gd name="T8" fmla="*/ 1851 w 9541"/>
                <a:gd name="T9" fmla="*/ 0 h 3019"/>
                <a:gd name="T10" fmla="*/ 4042 w 9541"/>
                <a:gd name="T11" fmla="*/ 0 h 3019"/>
                <a:gd name="T12" fmla="*/ 5909 w 9541"/>
                <a:gd name="T13" fmla="*/ 104 h 3019"/>
                <a:gd name="T14" fmla="*/ 6985 w 9541"/>
                <a:gd name="T15" fmla="*/ 463 h 3019"/>
                <a:gd name="T16" fmla="*/ 8013 w 9541"/>
                <a:gd name="T17" fmla="*/ 925 h 3019"/>
                <a:gd name="T18" fmla="*/ 8706 w 9541"/>
                <a:gd name="T19" fmla="*/ 1387 h 3019"/>
                <a:gd name="T20" fmla="*/ 9114 w 9541"/>
                <a:gd name="T21" fmla="*/ 1932 h 3019"/>
                <a:gd name="T22" fmla="*/ 9541 w 9541"/>
                <a:gd name="T23" fmla="*/ 2767 h 3019"/>
                <a:gd name="T24" fmla="*/ 9337 w 9541"/>
                <a:gd name="T25" fmla="*/ 3019 h 3019"/>
                <a:gd name="T26" fmla="*/ 8669 w 9541"/>
                <a:gd name="T27" fmla="*/ 3000 h 30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541"/>
                <a:gd name="T43" fmla="*/ 0 h 3019"/>
                <a:gd name="T44" fmla="*/ 9541 w 9541"/>
                <a:gd name="T45" fmla="*/ 3019 h 30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541" h="3019">
                  <a:moveTo>
                    <a:pt x="8669" y="2983"/>
                  </a:moveTo>
                  <a:lnTo>
                    <a:pt x="4158" y="364"/>
                  </a:lnTo>
                  <a:lnTo>
                    <a:pt x="0" y="518"/>
                  </a:lnTo>
                  <a:lnTo>
                    <a:pt x="410" y="148"/>
                  </a:lnTo>
                  <a:lnTo>
                    <a:pt x="1851" y="0"/>
                  </a:lnTo>
                  <a:lnTo>
                    <a:pt x="4042" y="0"/>
                  </a:lnTo>
                  <a:lnTo>
                    <a:pt x="5909" y="104"/>
                  </a:lnTo>
                  <a:lnTo>
                    <a:pt x="6985" y="463"/>
                  </a:lnTo>
                  <a:lnTo>
                    <a:pt x="8013" y="925"/>
                  </a:lnTo>
                  <a:lnTo>
                    <a:pt x="8706" y="1387"/>
                  </a:lnTo>
                  <a:lnTo>
                    <a:pt x="9114" y="1932"/>
                  </a:lnTo>
                  <a:lnTo>
                    <a:pt x="9541" y="2767"/>
                  </a:lnTo>
                  <a:lnTo>
                    <a:pt x="9337" y="3019"/>
                  </a:lnTo>
                  <a:lnTo>
                    <a:pt x="8669" y="3000"/>
                  </a:lnTo>
                </a:path>
              </a:pathLst>
            </a:custGeom>
            <a:solidFill>
              <a:srgbClr val="CC99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4687" y="440"/>
              <a:ext cx="4453" cy="2871"/>
            </a:xfrm>
            <a:custGeom>
              <a:avLst/>
              <a:gdLst>
                <a:gd name="T0" fmla="*/ 108 w 4368"/>
                <a:gd name="T1" fmla="*/ 0 h 2688"/>
                <a:gd name="T2" fmla="*/ 0 w 4368"/>
                <a:gd name="T3" fmla="*/ 499 h 2688"/>
                <a:gd name="T4" fmla="*/ 4904 w 4368"/>
                <a:gd name="T5" fmla="*/ 3990 h 2688"/>
                <a:gd name="T6" fmla="*/ 4473 w 4368"/>
                <a:gd name="T7" fmla="*/ 2851 h 2688"/>
                <a:gd name="T8" fmla="*/ 3503 w 4368"/>
                <a:gd name="T9" fmla="*/ 1996 h 2688"/>
                <a:gd name="T10" fmla="*/ 2587 w 4368"/>
                <a:gd name="T11" fmla="*/ 1354 h 2688"/>
                <a:gd name="T12" fmla="*/ 1293 w 4368"/>
                <a:gd name="T13" fmla="*/ 428 h 2688"/>
                <a:gd name="T14" fmla="*/ 108 w 4368"/>
                <a:gd name="T15" fmla="*/ 0 h 26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368"/>
                <a:gd name="T25" fmla="*/ 0 h 2688"/>
                <a:gd name="T26" fmla="*/ 4368 w 4368"/>
                <a:gd name="T27" fmla="*/ 2688 h 268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368" h="2688">
                  <a:moveTo>
                    <a:pt x="96" y="0"/>
                  </a:moveTo>
                  <a:lnTo>
                    <a:pt x="0" y="336"/>
                  </a:lnTo>
                  <a:lnTo>
                    <a:pt x="4368" y="2688"/>
                  </a:lnTo>
                  <a:lnTo>
                    <a:pt x="3984" y="1920"/>
                  </a:lnTo>
                  <a:lnTo>
                    <a:pt x="3120" y="1344"/>
                  </a:lnTo>
                  <a:lnTo>
                    <a:pt x="2304" y="912"/>
                  </a:lnTo>
                  <a:lnTo>
                    <a:pt x="1152" y="28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D8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618" y="447"/>
              <a:ext cx="4185" cy="426"/>
            </a:xfrm>
            <a:custGeom>
              <a:avLst/>
              <a:gdLst>
                <a:gd name="T0" fmla="*/ 4185 w 4185"/>
                <a:gd name="T1" fmla="*/ 0 h 426"/>
                <a:gd name="T2" fmla="*/ 4148 w 4185"/>
                <a:gd name="T3" fmla="*/ 398 h 426"/>
                <a:gd name="T4" fmla="*/ 0 w 4185"/>
                <a:gd name="T5" fmla="*/ 426 h 426"/>
                <a:gd name="T6" fmla="*/ 644 w 4185"/>
                <a:gd name="T7" fmla="*/ 224 h 426"/>
                <a:gd name="T8" fmla="*/ 1304 w 4185"/>
                <a:gd name="T9" fmla="*/ 122 h 426"/>
                <a:gd name="T10" fmla="*/ 1971 w 4185"/>
                <a:gd name="T11" fmla="*/ 51 h 426"/>
                <a:gd name="T12" fmla="*/ 3261 w 4185"/>
                <a:gd name="T13" fmla="*/ 45 h 426"/>
                <a:gd name="T14" fmla="*/ 4185 w 4185"/>
                <a:gd name="T15" fmla="*/ 0 h 4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185"/>
                <a:gd name="T25" fmla="*/ 0 h 426"/>
                <a:gd name="T26" fmla="*/ 4185 w 4185"/>
                <a:gd name="T27" fmla="*/ 426 h 4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185" h="426">
                  <a:moveTo>
                    <a:pt x="4185" y="0"/>
                  </a:moveTo>
                  <a:lnTo>
                    <a:pt x="4148" y="398"/>
                  </a:lnTo>
                  <a:lnTo>
                    <a:pt x="0" y="426"/>
                  </a:lnTo>
                  <a:lnTo>
                    <a:pt x="644" y="224"/>
                  </a:lnTo>
                  <a:lnTo>
                    <a:pt x="1304" y="122"/>
                  </a:lnTo>
                  <a:lnTo>
                    <a:pt x="1971" y="51"/>
                  </a:lnTo>
                  <a:lnTo>
                    <a:pt x="3261" y="45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rgbClr val="FFD8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45" descr="Широкий диагональный 1"/>
            <p:cNvSpPr>
              <a:spLocks/>
            </p:cNvSpPr>
            <p:nvPr/>
          </p:nvSpPr>
          <p:spPr bwMode="auto">
            <a:xfrm>
              <a:off x="473" y="854"/>
              <a:ext cx="1182" cy="3073"/>
            </a:xfrm>
            <a:custGeom>
              <a:avLst/>
              <a:gdLst>
                <a:gd name="T0" fmla="*/ 582 w 1182"/>
                <a:gd name="T1" fmla="*/ 2509 h 3073"/>
                <a:gd name="T2" fmla="*/ 1182 w 1182"/>
                <a:gd name="T3" fmla="*/ 3073 h 3073"/>
                <a:gd name="T4" fmla="*/ 418 w 1182"/>
                <a:gd name="T5" fmla="*/ 237 h 3073"/>
                <a:gd name="T6" fmla="*/ 0 w 1182"/>
                <a:gd name="T7" fmla="*/ 0 h 30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2"/>
                <a:gd name="T13" fmla="*/ 0 h 3073"/>
                <a:gd name="T14" fmla="*/ 1182 w 1182"/>
                <a:gd name="T15" fmla="*/ 3073 h 30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2" h="3073">
                  <a:moveTo>
                    <a:pt x="582" y="2509"/>
                  </a:moveTo>
                  <a:lnTo>
                    <a:pt x="1182" y="3073"/>
                  </a:lnTo>
                  <a:lnTo>
                    <a:pt x="418" y="237"/>
                  </a:lnTo>
                  <a:lnTo>
                    <a:pt x="0" y="0"/>
                  </a:lnTo>
                </a:path>
              </a:pathLst>
            </a:custGeom>
            <a:pattFill prst="wdDnDiag">
              <a:fgClr>
                <a:srgbClr val="808080"/>
              </a:fgClr>
              <a:bgClr>
                <a:srgbClr val="FFD86B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48" y="836"/>
              <a:ext cx="1182" cy="2456"/>
            </a:xfrm>
            <a:custGeom>
              <a:avLst/>
              <a:gdLst>
                <a:gd name="T0" fmla="*/ 461 w 1182"/>
                <a:gd name="T1" fmla="*/ 473 h 2456"/>
                <a:gd name="T2" fmla="*/ 90 w 1182"/>
                <a:gd name="T3" fmla="*/ 48 h 2456"/>
                <a:gd name="T4" fmla="*/ 33 w 1182"/>
                <a:gd name="T5" fmla="*/ 760 h 2456"/>
                <a:gd name="T6" fmla="*/ 287 w 1182"/>
                <a:gd name="T7" fmla="*/ 1644 h 2456"/>
                <a:gd name="T8" fmla="*/ 361 w 1182"/>
                <a:gd name="T9" fmla="*/ 2193 h 2456"/>
                <a:gd name="T10" fmla="*/ 481 w 1182"/>
                <a:gd name="T11" fmla="*/ 2422 h 2456"/>
                <a:gd name="T12" fmla="*/ 1117 w 1182"/>
                <a:gd name="T13" fmla="*/ 2200 h 2456"/>
                <a:gd name="T14" fmla="*/ 872 w 1182"/>
                <a:gd name="T15" fmla="*/ 888 h 2456"/>
                <a:gd name="T16" fmla="*/ 698 w 1182"/>
                <a:gd name="T17" fmla="*/ 546 h 2456"/>
                <a:gd name="T18" fmla="*/ 461 w 1182"/>
                <a:gd name="T19" fmla="*/ 473 h 24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2"/>
                <a:gd name="T31" fmla="*/ 0 h 2456"/>
                <a:gd name="T32" fmla="*/ 1182 w 1182"/>
                <a:gd name="T33" fmla="*/ 2456 h 24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2" h="2456">
                  <a:moveTo>
                    <a:pt x="461" y="473"/>
                  </a:moveTo>
                  <a:cubicBezTo>
                    <a:pt x="344" y="448"/>
                    <a:pt x="161" y="0"/>
                    <a:pt x="90" y="48"/>
                  </a:cubicBezTo>
                  <a:cubicBezTo>
                    <a:pt x="19" y="96"/>
                    <a:pt x="0" y="494"/>
                    <a:pt x="33" y="760"/>
                  </a:cubicBezTo>
                  <a:cubicBezTo>
                    <a:pt x="65" y="1026"/>
                    <a:pt x="232" y="1406"/>
                    <a:pt x="287" y="1644"/>
                  </a:cubicBezTo>
                  <a:cubicBezTo>
                    <a:pt x="342" y="1882"/>
                    <a:pt x="328" y="2063"/>
                    <a:pt x="361" y="2193"/>
                  </a:cubicBezTo>
                  <a:cubicBezTo>
                    <a:pt x="393" y="2323"/>
                    <a:pt x="356" y="2421"/>
                    <a:pt x="481" y="2422"/>
                  </a:cubicBezTo>
                  <a:cubicBezTo>
                    <a:pt x="607" y="2423"/>
                    <a:pt x="1051" y="2456"/>
                    <a:pt x="1117" y="2200"/>
                  </a:cubicBezTo>
                  <a:cubicBezTo>
                    <a:pt x="1182" y="1944"/>
                    <a:pt x="942" y="1164"/>
                    <a:pt x="872" y="888"/>
                  </a:cubicBezTo>
                  <a:cubicBezTo>
                    <a:pt x="802" y="612"/>
                    <a:pt x="766" y="615"/>
                    <a:pt x="698" y="546"/>
                  </a:cubicBezTo>
                  <a:cubicBezTo>
                    <a:pt x="630" y="477"/>
                    <a:pt x="510" y="488"/>
                    <a:pt x="461" y="4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5" name="Group 47"/>
            <p:cNvGrpSpPr>
              <a:grpSpLocks/>
            </p:cNvGrpSpPr>
            <p:nvPr/>
          </p:nvGrpSpPr>
          <p:grpSpPr bwMode="auto">
            <a:xfrm>
              <a:off x="7392" y="2064"/>
              <a:ext cx="240" cy="2832"/>
              <a:chOff x="960" y="144"/>
              <a:chExt cx="240" cy="2352"/>
            </a:xfrm>
          </p:grpSpPr>
          <p:sp>
            <p:nvSpPr>
              <p:cNvPr id="39" name="Rectangle 48"/>
              <p:cNvSpPr>
                <a:spLocks noChangeArrowheads="1"/>
              </p:cNvSpPr>
              <p:nvPr/>
            </p:nvSpPr>
            <p:spPr bwMode="auto">
              <a:xfrm>
                <a:off x="1008" y="288"/>
                <a:ext cx="144" cy="2208"/>
              </a:xfrm>
              <a:prstGeom prst="rect">
                <a:avLst/>
              </a:prstGeom>
              <a:gradFill rotWithShape="0">
                <a:gsLst>
                  <a:gs pos="0">
                    <a:srgbClr val="336699"/>
                  </a:gs>
                  <a:gs pos="50000">
                    <a:srgbClr val="E8EFF4"/>
                  </a:gs>
                  <a:gs pos="100000">
                    <a:srgbClr val="336699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AutoShape 49"/>
              <p:cNvSpPr>
                <a:spLocks noChangeArrowheads="1"/>
              </p:cNvSpPr>
              <p:nvPr/>
            </p:nvSpPr>
            <p:spPr bwMode="auto">
              <a:xfrm>
                <a:off x="960" y="144"/>
                <a:ext cx="240" cy="240"/>
              </a:xfrm>
              <a:prstGeom prst="can">
                <a:avLst>
                  <a:gd name="adj" fmla="val 25000"/>
                </a:avLst>
              </a:prstGeom>
              <a:gradFill rotWithShape="0">
                <a:gsLst>
                  <a:gs pos="0">
                    <a:srgbClr val="336699"/>
                  </a:gs>
                  <a:gs pos="50000">
                    <a:srgbClr val="FFFFFF"/>
                  </a:gs>
                  <a:gs pos="100000">
                    <a:srgbClr val="336699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6" name="Group 50"/>
            <p:cNvGrpSpPr>
              <a:grpSpLocks/>
            </p:cNvGrpSpPr>
            <p:nvPr/>
          </p:nvGrpSpPr>
          <p:grpSpPr bwMode="auto">
            <a:xfrm>
              <a:off x="2639" y="528"/>
              <a:ext cx="241" cy="864"/>
              <a:chOff x="2639" y="817"/>
              <a:chExt cx="242" cy="575"/>
            </a:xfrm>
          </p:grpSpPr>
          <p:sp>
            <p:nvSpPr>
              <p:cNvPr id="37" name="Rectangle 51"/>
              <p:cNvSpPr>
                <a:spLocks noChangeArrowheads="1"/>
              </p:cNvSpPr>
              <p:nvPr/>
            </p:nvSpPr>
            <p:spPr bwMode="auto">
              <a:xfrm>
                <a:off x="2688" y="960"/>
                <a:ext cx="144" cy="432"/>
              </a:xfrm>
              <a:prstGeom prst="rect">
                <a:avLst/>
              </a:prstGeom>
              <a:gradFill rotWithShape="0">
                <a:gsLst>
                  <a:gs pos="0">
                    <a:srgbClr val="336699"/>
                  </a:gs>
                  <a:gs pos="50000">
                    <a:srgbClr val="C9DBED"/>
                  </a:gs>
                  <a:gs pos="100000">
                    <a:srgbClr val="336699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AutoShape 52"/>
              <p:cNvSpPr>
                <a:spLocks noChangeArrowheads="1"/>
              </p:cNvSpPr>
              <p:nvPr/>
            </p:nvSpPr>
            <p:spPr bwMode="auto">
              <a:xfrm>
                <a:off x="2639" y="817"/>
                <a:ext cx="242" cy="239"/>
              </a:xfrm>
              <a:prstGeom prst="can">
                <a:avLst>
                  <a:gd name="adj" fmla="val 25000"/>
                </a:avLst>
              </a:prstGeom>
              <a:gradFill rotWithShape="0">
                <a:gsLst>
                  <a:gs pos="0">
                    <a:srgbClr val="336699"/>
                  </a:gs>
                  <a:gs pos="50000">
                    <a:srgbClr val="FFFFFF"/>
                  </a:gs>
                  <a:gs pos="100000">
                    <a:srgbClr val="336699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468313" y="6021388"/>
            <a:ext cx="8675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Убежище типа «Пакет»</a:t>
            </a: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55" name="Овал 54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ru-RU" sz="2700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08774414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0" y="2236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17848" y="404664"/>
            <a:ext cx="7308304" cy="6858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3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защиты автомобилей, тягачей, специальных машин и материальных средств в первую очередь используют </a:t>
            </a:r>
            <a:r>
              <a:rPr lang="ru-RU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естественные укрытия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выемки небольших размеров, лесные массивы, отроги оврагов, насыпи, карьеры и т. п., которые в </a:t>
            </a:r>
            <a:r>
              <a:rPr lang="ru-RU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1,2 – 1,3 раза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уменьшают радиус зон выхода из строя техники и материальных средств от ударной волны по сравнению с открытым их расположением на равнинной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местности. При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расположении подразделения </a:t>
            </a:r>
            <a:r>
              <a:rPr lang="ru-RU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лесу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технику необходимо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размещать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глубине леса не ближе </a:t>
            </a:r>
            <a:r>
              <a:rPr lang="ru-RU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 м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 опушкам, просекам и дорогам для лучшей маскировки, а также для защиты от падающих деревьев. При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наличии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сил, средств и времени для защиты автомобилей, тягачей и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специальных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машин отрывают укрытия котлованного типа вместимостью на одну или две машины. При устройстве укрытия на скате с уклоном менее </a:t>
            </a:r>
            <a:r>
              <a:rPr lang="ru-RU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30º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укрытие располагают по направлению ската, бруствер устраивают с двух боковых сторон. На скате с уклоном более </a:t>
            </a:r>
            <a:r>
              <a:rPr lang="ru-RU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30º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укрытие располагают  перпендикулярно к направлению ската, бруствер в этом случае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устраивают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торцовой части и с низовой стороны. Для предохранения укрытия от затопления и размыва поверхностными водами отрывают нагорные водо-отводные канавы.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ru-RU" sz="2700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6688319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259632" y="188640"/>
            <a:ext cx="6840760" cy="674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Для защиты запасов 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боеприпасов, горючего, продовольствия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и других материальных средств на позициях, в районах расположения и тыловых объектах возводят укрытия котлованного или траншейного типа, а также оборудуют площадки для бутового хранения.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Все укрытия для запасов материальных средств, как правило, должны иметь </a:t>
            </a:r>
            <a:r>
              <a: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не менее двух 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входов (подъездов) и допускать применение средств механизации погрузки и разгрузки. Для предохранения укрытий от затоплений устраивают водоотвод, имущество укладывают на специальные лаги, поддоны или подкладки.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 Укрытие для специальных изделий, размещаемых на стеллажах и в контейнерах, отрывают без аппарелей с бруствером по всему периметру. Для удобства выгрузки изделий и их погрузки ширину бруствера с одной из боковых сторон укрытия делают </a:t>
            </a:r>
            <a:r>
              <a: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не более 1 м.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 Укрытие на </a:t>
            </a:r>
            <a:r>
              <a: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60 (80) 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бочек горючего и смазочных материалов устраивают шириной </a:t>
            </a:r>
            <a:r>
              <a: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 м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с двумя аппарелями. Бочки в укрытии располагают стоя на лагах в четыре ряда. Для защиты от зажигательных смесей и светового излучения сверху бочек укладывают рулонный материал или плетеные маты с грунтовой обсыпкой толщиной </a:t>
            </a:r>
            <a:r>
              <a: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5 – 10 см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 Для хранения некоторых видов имущества и при оборудовании медицинских пунктов могут устраиваться котлованные укрытия для расположения в них палаток.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172400" y="44624"/>
            <a:ext cx="792088" cy="535849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dirty="0" smtClean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ru-RU" sz="2700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1157439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9180512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3336" y="1000621"/>
            <a:ext cx="8704384" cy="1241822"/>
          </a:xfrm>
        </p:spPr>
        <p:txBody>
          <a:bodyPr>
            <a:normAutofit/>
          </a:bodyPr>
          <a:lstStyle/>
          <a:p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39617" y="2108836"/>
            <a:ext cx="8704384" cy="239311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50" b="1" dirty="0">
                <a:solidFill>
                  <a:srgbClr val="FF0000"/>
                </a:solidFill>
                <a:effectLst>
                  <a:glow rad="63500">
                    <a:srgbClr val="FFC000">
                      <a:satMod val="175000"/>
                      <a:alpha val="4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4050" b="1" dirty="0">
              <a:solidFill>
                <a:srgbClr val="FF0000"/>
              </a:solidFill>
              <a:effectLst>
                <a:glow rad="63500">
                  <a:srgbClr val="FFC000">
                    <a:satMod val="175000"/>
                    <a:alpha val="40000"/>
                  </a:srgb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50" b="1" dirty="0">
                <a:solidFill>
                  <a:srgbClr val="FFFF00"/>
                </a:solidFill>
                <a:effectLst>
                  <a:glow rad="63500">
                    <a:srgbClr val="FFC000">
                      <a:satMod val="175000"/>
                      <a:alpha val="4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257551" y="5134524"/>
            <a:ext cx="2795954" cy="8662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Ростов-на-Дону </a:t>
            </a:r>
          </a:p>
          <a:p>
            <a:r>
              <a:rPr lang="ru-RU" sz="1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 г.</a:t>
            </a:r>
          </a:p>
        </p:txBody>
      </p:sp>
    </p:spTree>
    <p:extLst>
      <p:ext uri="{BB962C8B-B14F-4D97-AF65-F5344CB8AC3E}">
        <p14:creationId xmlns:p14="http://schemas.microsoft.com/office/powerpoint/2010/main" val="383052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4051748207"/>
              </p:ext>
            </p:extLst>
          </p:nvPr>
        </p:nvGraphicFramePr>
        <p:xfrm>
          <a:off x="899592" y="908720"/>
          <a:ext cx="7606058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360260" y="119759"/>
            <a:ext cx="544795" cy="460714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700" kern="0" noProof="0" dirty="0" smtClean="0">
                <a:solidFill>
                  <a:prstClr val="black"/>
                </a:solidFill>
                <a:latin typeface="Calibri" panose="020F0502020204030204"/>
              </a:rPr>
              <a:t>5</a:t>
            </a:r>
            <a:endParaRPr kumimoji="0" lang="ru-RU" sz="2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03377" y="197565"/>
            <a:ext cx="6257561" cy="1631216"/>
          </a:xfrm>
          <a:prstGeom prst="rect">
            <a:avLst/>
          </a:prstGeom>
          <a:gradFill>
            <a:gsLst>
              <a:gs pos="0">
                <a:schemeClr val="accent4">
                  <a:shade val="51000"/>
                  <a:satMod val="130000"/>
                  <a:alpha val="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ru-RU" sz="2800" b="1" dirty="0">
                <a:solidFill>
                  <a:srgbClr val="FFFF00"/>
                </a:solidFill>
                <a:latin typeface="Times New Roman"/>
                <a:ea typeface="Times New Roman"/>
              </a:rPr>
              <a:t>Вопрос№1:</a:t>
            </a:r>
          </a:p>
          <a:p>
            <a:pPr lvl="0" algn="ctr"/>
            <a:r>
              <a:rPr lang="ru-RU" sz="2400" b="1" dirty="0">
                <a:solidFill>
                  <a:srgbClr val="FFFF00"/>
                </a:solidFill>
                <a:latin typeface="Times New Roman"/>
                <a:ea typeface="Times New Roman"/>
              </a:rPr>
              <a:t>Требования, предъявляемые к окопам, виды окопов, порядок и способы их устройства, оборудования и маскировки.</a:t>
            </a:r>
            <a:endParaRPr lang="ru-RU" sz="2400" b="1" dirty="0">
              <a:solidFill>
                <a:srgbClr val="FFFF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8655" y="2026346"/>
            <a:ext cx="8964488" cy="1569660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indent="4413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Инженерные сооружения</a:t>
            </a: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обеспечивающие выполнение боевой задачи под огнем противника или обеспечивающие защиту своих сил и средств от средств поражения противника, называются 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фортификационными сооружениями</a:t>
            </a: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55" y="3596006"/>
            <a:ext cx="8682037" cy="32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9" name="Овал 8"/>
          <p:cNvSpPr/>
          <p:nvPr/>
        </p:nvSpPr>
        <p:spPr>
          <a:xfrm>
            <a:off x="8360260" y="119759"/>
            <a:ext cx="544795" cy="460714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38810094"/>
      </p:ext>
    </p:extLst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79502" y="206578"/>
            <a:ext cx="6784995" cy="646331"/>
          </a:xfrm>
          <a:prstGeom prst="rect">
            <a:avLst/>
          </a:prstGeom>
          <a:solidFill>
            <a:schemeClr val="accent5">
              <a:alpha val="23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fontAlgn="base">
              <a:spcBef>
                <a:spcPct val="50000"/>
              </a:spcBef>
              <a:spcAft>
                <a:spcPct val="0"/>
              </a:spcAft>
            </a:pPr>
            <a:r>
              <a:rPr lang="ru-RU" altLang="ru-RU" sz="36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Классификация ФС: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42093" y="1281358"/>
            <a:ext cx="8659812" cy="5078413"/>
          </a:xfrm>
          <a:prstGeom prst="rect">
            <a:avLst/>
          </a:prstGeom>
          <a:gradFill>
            <a:gsLst>
              <a:gs pos="0">
                <a:schemeClr val="accent5">
                  <a:tint val="50000"/>
                  <a:satMod val="300000"/>
                </a:schemeClr>
              </a:gs>
              <a:gs pos="7000">
                <a:schemeClr val="accent5">
                  <a:tint val="37000"/>
                  <a:satMod val="300000"/>
                  <a:alpha val="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marR="0" lvl="0" indent="-34290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окопы для мотострелковых отделений, боевой техники;</a:t>
            </a:r>
          </a:p>
          <a:p>
            <a:pPr marL="342900" marR="0" lvl="0" indent="-34290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траншеи;</a:t>
            </a:r>
          </a:p>
          <a:p>
            <a:pPr marL="342900" marR="0" lvl="0" indent="-34290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ходы сообщения; </a:t>
            </a:r>
          </a:p>
          <a:p>
            <a:pPr marL="342900" marR="0" lvl="0" indent="-34290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щели; </a:t>
            </a:r>
          </a:p>
          <a:p>
            <a:pPr marL="342900" marR="0" lvl="0" indent="-34290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укрытия для материальных средств; </a:t>
            </a:r>
          </a:p>
          <a:p>
            <a:pPr marL="342900" marR="0" lvl="0" indent="-34290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простейшие сооружения для наблюдения; </a:t>
            </a:r>
            <a:r>
              <a:rPr kumimoji="0" lang="ru-RU" alt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  <a:p>
            <a:pPr marL="342900" marR="0" lvl="0" indent="-34290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endParaRPr kumimoji="0" lang="ru-RU" altLang="ru-RU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Представляют 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собой котлован или ров с земляной насыпью (бруствером) с одной или нескольких сторон.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9" name="Овал 8"/>
          <p:cNvSpPr/>
          <p:nvPr/>
        </p:nvSpPr>
        <p:spPr>
          <a:xfrm>
            <a:off x="8360260" y="119759"/>
            <a:ext cx="544795" cy="460714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52148492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936"/>
            <a:ext cx="9144000" cy="400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309328" y="241528"/>
            <a:ext cx="6525344" cy="236988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450850" algn="just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1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Окоп</a:t>
            </a:r>
            <a:r>
              <a:rPr kumimoji="0" lang="ru-RU" altLang="ru-RU" sz="2400" b="1" i="1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altLang="ru-RU" sz="24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ru-RU" altLang="ru-RU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это</a:t>
            </a:r>
            <a:r>
              <a:rPr kumimoji="0" lang="ru-RU" alt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углубление в грунте, защищающее личный состав подразделения и технику от поражения различными видами вооружения и предназначенное для ведения огня из стрелкового оружия (лежа, стоя, с колена) , В и ВТ (окопы для В и ВТ).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360260" y="119759"/>
            <a:ext cx="544795" cy="460714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49264038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7566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7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479"/>
            <a:ext cx="9144001" cy="606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_s1032"/>
          <p:cNvSpPr>
            <a:spLocks noChangeArrowheads="1"/>
          </p:cNvSpPr>
          <p:nvPr/>
        </p:nvSpPr>
        <p:spPr bwMode="auto">
          <a:xfrm>
            <a:off x="1907704" y="134098"/>
            <a:ext cx="5185172" cy="608685"/>
          </a:xfrm>
          <a:prstGeom prst="bevel">
            <a:avLst>
              <a:gd name="adj" fmla="val 0"/>
            </a:avLst>
          </a:prstGeom>
          <a:solidFill>
            <a:srgbClr val="006600">
              <a:alpha val="32000"/>
            </a:srgbClr>
          </a:solidFill>
          <a:ln w="3175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1) Окоп для стрельбы лежа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1189075"/>
            <a:ext cx="8748972" cy="52629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Окоп </a:t>
            </a:r>
            <a:r>
              <a:rPr lang="ru-RU" alt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для стрельбы из стрелкового оружия лежа 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отрывается стрелком </a:t>
            </a:r>
            <a:r>
              <a:rPr lang="ru-RU" altLang="ru-RU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малой саперной </a:t>
            </a:r>
            <a:r>
              <a:rPr lang="ru-RU" alt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лопатой</a:t>
            </a:r>
            <a:r>
              <a:rPr lang="ru-RU" alt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Объем 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вынутого грунта 0,3 </a:t>
            </a:r>
            <a:r>
              <a:rPr lang="ru-RU" alt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ru-RU" altLang="ru-RU" sz="24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alt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время на отрывку 25</a:t>
            </a:r>
            <a:r>
              <a:rPr lang="ru-RU" altLang="ja-JP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–32 мин., </a:t>
            </a:r>
            <a:r>
              <a:rPr lang="ru-RU" alt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глубина до 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 см, </a:t>
            </a:r>
            <a:r>
              <a:rPr lang="ru-RU" alt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ширина 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до 60 см, </a:t>
            </a:r>
            <a:r>
              <a:rPr lang="ru-RU" altLang="ru-RU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длинна 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170 см. 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При отрывки окопа грунт выбрасывается вперёд и в стороны, создавая бруствер высотой 30 см.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Для удобства стрельбы в передней части оставляется ступенька: длинной 25–30 см, шириной 30 см, глубиной 20 см.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Для исключения осыпания бруствера в окоп оборудуется боковая берма шириной 20–30 см, а передняя берма – 30–40 см. Окоп для стрельбы из автомата лежа представляет собой </a:t>
            </a:r>
            <a:r>
              <a:rPr lang="ru-RU" altLang="ru-RU" sz="2400" dirty="0" err="1">
                <a:latin typeface="Times New Roman" pitchFamily="18" charset="0"/>
                <a:cs typeface="Times New Roman" pitchFamily="18" charset="0"/>
              </a:rPr>
              <a:t>подгабаритную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 выемку, в которой устраивается бойница, обеспечивающая возможность ведения огня в секторе 30º.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В секторе обстрела бруствер уменьшается до 10 см, образуя выемку с пологими скатами</a:t>
            </a:r>
            <a:r>
              <a:rPr lang="ru-RU" alt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altLang="ja-JP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16" y="-27384"/>
            <a:ext cx="1022684" cy="8802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1143000" cy="917411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360260" y="119759"/>
            <a:ext cx="544795" cy="460714"/>
          </a:xfrm>
          <a:prstGeom prst="ellipse">
            <a:avLst/>
          </a:prstGeom>
          <a:solidFill>
            <a:srgbClr val="5B9BD5">
              <a:alpha val="1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06336145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988</TotalTime>
  <Words>2385</Words>
  <Application>Microsoft Office PowerPoint</Application>
  <PresentationFormat>Экран (4:3)</PresentationFormat>
  <Paragraphs>287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47</vt:i4>
      </vt:variant>
    </vt:vector>
  </HeadingPairs>
  <TitlesOfParts>
    <vt:vector size="63" baseType="lpstr">
      <vt:lpstr>Arial</vt:lpstr>
      <vt:lpstr>Arial Unicode MS</vt:lpstr>
      <vt:lpstr>Calibri</vt:lpstr>
      <vt:lpstr>Calibri Light</vt:lpstr>
      <vt:lpstr>Century Gothic</vt:lpstr>
      <vt:lpstr>Courier New</vt:lpstr>
      <vt:lpstr>HGS明朝E</vt:lpstr>
      <vt:lpstr>Palatino Linotype</vt:lpstr>
      <vt:lpstr>Symbol</vt:lpstr>
      <vt:lpstr>Tahoma</vt:lpstr>
      <vt:lpstr>Times New Roman</vt:lpstr>
      <vt:lpstr>Wingdings</vt:lpstr>
      <vt:lpstr>Исполнительная</vt:lpstr>
      <vt:lpstr>Тема Office</vt:lpstr>
      <vt:lpstr>1_Тема Office</vt:lpstr>
      <vt:lpstr>2_Тема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Сергей Александович</dc:creator>
  <cp:lastModifiedBy>Пользователь Windows</cp:lastModifiedBy>
  <cp:revision>148</cp:revision>
  <dcterms:created xsi:type="dcterms:W3CDTF">2015-03-10T06:46:55Z</dcterms:created>
  <dcterms:modified xsi:type="dcterms:W3CDTF">2021-04-09T05:12:40Z</dcterms:modified>
</cp:coreProperties>
</file>